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87" r:id="rId3"/>
    <p:sldId id="288" r:id="rId4"/>
    <p:sldId id="289" r:id="rId5"/>
    <p:sldId id="290" r:id="rId6"/>
    <p:sldId id="291" r:id="rId7"/>
    <p:sldId id="260" r:id="rId8"/>
    <p:sldId id="262" r:id="rId9"/>
    <p:sldId id="265" r:id="rId10"/>
    <p:sldId id="293" r:id="rId11"/>
    <p:sldId id="267" r:id="rId12"/>
    <p:sldId id="264" r:id="rId13"/>
    <p:sldId id="292" r:id="rId14"/>
    <p:sldId id="268" r:id="rId15"/>
    <p:sldId id="269" r:id="rId16"/>
    <p:sldId id="276" r:id="rId17"/>
    <p:sldId id="273" r:id="rId18"/>
    <p:sldId id="274" r:id="rId19"/>
    <p:sldId id="272" r:id="rId20"/>
    <p:sldId id="277" r:id="rId21"/>
    <p:sldId id="286" r:id="rId22"/>
    <p:sldId id="280" r:id="rId23"/>
    <p:sldId id="279" r:id="rId24"/>
    <p:sldId id="284" r:id="rId25"/>
    <p:sldId id="285" r:id="rId26"/>
    <p:sldId id="278" r:id="rId27"/>
    <p:sldId id="283"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26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A7489AAA-B33B-44C9-851A-92C790F0AFEE}" type="datetimeFigureOut">
              <a:rPr lang="el-GR" smtClean="0"/>
              <a:t>17/3/2026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3835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2843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1891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41762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2552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2381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80832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1325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3381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84218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A7489AAA-B33B-44C9-851A-92C790F0AFEE}" type="datetimeFigureOut">
              <a:rPr lang="el-GR" smtClean="0"/>
              <a:t>17/3/2026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50259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A7489AAA-B33B-44C9-851A-92C790F0AFEE}" type="datetimeFigureOut">
              <a:rPr lang="el-GR" smtClean="0"/>
              <a:t>17/3/2026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23718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A7489AAA-B33B-44C9-851A-92C790F0AFEE}" type="datetimeFigureOut">
              <a:rPr lang="el-GR" smtClean="0"/>
              <a:t>17/3/2026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6451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89AAA-B33B-44C9-851A-92C790F0AFEE}" type="datetimeFigureOut">
              <a:rPr lang="el-GR" smtClean="0"/>
              <a:t>17/3/2026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05271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489AAA-B33B-44C9-851A-92C790F0AFEE}" type="datetimeFigureOut">
              <a:rPr lang="el-GR" smtClean="0"/>
              <a:t>17/3/2026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03734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7489AAA-B33B-44C9-851A-92C790F0AFEE}" type="datetimeFigureOut">
              <a:rPr lang="el-GR" smtClean="0"/>
              <a:t>17/3/2026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72521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7489AAA-B33B-44C9-851A-92C790F0AFEE}" type="datetimeFigureOut">
              <a:rPr lang="el-GR" smtClean="0"/>
              <a:t>17/3/2026</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AE050C8-1E1B-4B37-BCB7-963EA8F68D09}" type="slidenum">
              <a:rPr lang="el-GR" smtClean="0"/>
              <a:t>‹#›</a:t>
            </a:fld>
            <a:endParaRPr lang="el-GR"/>
          </a:p>
        </p:txBody>
      </p:sp>
    </p:spTree>
    <p:extLst>
      <p:ext uri="{BB962C8B-B14F-4D97-AF65-F5344CB8AC3E}">
        <p14:creationId xmlns:p14="http://schemas.microsoft.com/office/powerpoint/2010/main" val="32114767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9142" y="1594687"/>
            <a:ext cx="3121210" cy="2343000"/>
          </a:xfrm>
        </p:spPr>
      </p:pic>
      <p:sp>
        <p:nvSpPr>
          <p:cNvPr id="3" name="TextBox 2"/>
          <p:cNvSpPr txBox="1"/>
          <p:nvPr/>
        </p:nvSpPr>
        <p:spPr>
          <a:xfrm>
            <a:off x="3459892" y="5231027"/>
            <a:ext cx="8995719" cy="584775"/>
          </a:xfrm>
          <a:prstGeom prst="rect">
            <a:avLst/>
          </a:prstGeom>
          <a:noFill/>
        </p:spPr>
        <p:txBody>
          <a:bodyPr wrap="square" rtlCol="0">
            <a:spAutoFit/>
          </a:bodyPr>
          <a:lstStyle/>
          <a:p>
            <a:r>
              <a:rPr lang="el-GR" sz="3200" b="1" dirty="0"/>
              <a:t>ΔΙΑΔΙΚΤΥΑΚΕΣ ΠΑΓΙΔΕΣ</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644" y="1594687"/>
            <a:ext cx="2179594" cy="2372945"/>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1259" y="2384414"/>
            <a:ext cx="3797000" cy="796948"/>
          </a:xfrm>
          <a:prstGeom prst="rect">
            <a:avLst/>
          </a:prstGeom>
        </p:spPr>
      </p:pic>
    </p:spTree>
    <p:extLst>
      <p:ext uri="{BB962C8B-B14F-4D97-AF65-F5344CB8AC3E}">
        <p14:creationId xmlns:p14="http://schemas.microsoft.com/office/powerpoint/2010/main" val="2825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9E3F-9FFD-D6F0-7058-33605C2261D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9E43B6B-FA2A-35A4-3B21-E74C2454924D}"/>
              </a:ext>
            </a:extLst>
          </p:cNvPr>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a:extLst>
              <a:ext uri="{FF2B5EF4-FFF2-40B4-BE49-F238E27FC236}">
                <a16:creationId xmlns:a16="http://schemas.microsoft.com/office/drawing/2014/main" id="{0352C330-4FD9-26B9-39EF-9578C018D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a:extLst>
              <a:ext uri="{FF2B5EF4-FFF2-40B4-BE49-F238E27FC236}">
                <a16:creationId xmlns:a16="http://schemas.microsoft.com/office/drawing/2014/main" id="{982AA672-4F7A-A39A-3659-64244C3AC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a:extLst>
              <a:ext uri="{FF2B5EF4-FFF2-40B4-BE49-F238E27FC236}">
                <a16:creationId xmlns:a16="http://schemas.microsoft.com/office/drawing/2014/main" id="{C36F8C19-E9B2-6D75-FBAE-5489D3CCF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a:extLst>
              <a:ext uri="{FF2B5EF4-FFF2-40B4-BE49-F238E27FC236}">
                <a16:creationId xmlns:a16="http://schemas.microsoft.com/office/drawing/2014/main" id="{42E8AA9A-E1F6-3EA3-FF1F-528657712D6D}"/>
              </a:ext>
            </a:extLst>
          </p:cNvPr>
          <p:cNvSpPr txBox="1"/>
          <p:nvPr/>
        </p:nvSpPr>
        <p:spPr>
          <a:xfrm>
            <a:off x="2225962" y="1344277"/>
            <a:ext cx="9725893" cy="4093428"/>
          </a:xfrm>
          <a:prstGeom prst="rect">
            <a:avLst/>
          </a:prstGeom>
          <a:noFill/>
        </p:spPr>
        <p:txBody>
          <a:bodyPr wrap="square" rtlCol="0">
            <a:spAutoFit/>
          </a:bodyPr>
          <a:lstStyle/>
          <a:p>
            <a:pPr marL="342900" lvl="0" indent="-342900" algn="just">
              <a:buFont typeface="Wingdings" panose="05000000000000000000" pitchFamily="2" charset="2"/>
              <a:buChar char="Ø"/>
            </a:pPr>
            <a:r>
              <a:rPr lang="en-GB" sz="2000" b="1" dirty="0" err="1">
                <a:solidFill>
                  <a:srgbClr val="002060"/>
                </a:solidFill>
              </a:rPr>
              <a:t>Temu</a:t>
            </a:r>
            <a:r>
              <a:rPr lang="en-GB" sz="2000" b="1" dirty="0">
                <a:solidFill>
                  <a:srgbClr val="002060"/>
                </a:solidFill>
              </a:rPr>
              <a:t> </a:t>
            </a:r>
            <a:r>
              <a:rPr lang="el-GR" sz="2000" b="1" dirty="0">
                <a:solidFill>
                  <a:srgbClr val="002060"/>
                </a:solidFill>
              </a:rPr>
              <a:t>και </a:t>
            </a:r>
            <a:r>
              <a:rPr lang="en-GB" sz="2000" b="1" dirty="0">
                <a:solidFill>
                  <a:srgbClr val="002060"/>
                </a:solidFill>
              </a:rPr>
              <a:t>Shein: </a:t>
            </a:r>
            <a:r>
              <a:rPr lang="el-GR" sz="2000" dirty="0">
                <a:solidFill>
                  <a:srgbClr val="002060"/>
                </a:solidFill>
              </a:rPr>
              <a:t>Οι πλατφόρμες αυτές πρέπει να σταματήσουν να τοποθετούν στην Ευρωπαϊκή αγορά μη ασφαλή προϊόντα.</a:t>
            </a:r>
          </a:p>
          <a:p>
            <a:pPr marL="342900" lvl="0" indent="-342900" algn="just">
              <a:buFont typeface="Wingdings" panose="05000000000000000000" pitchFamily="2" charset="2"/>
              <a:buChar char="Ø"/>
            </a:pPr>
            <a:endParaRPr lang="el-GR" sz="2000" dirty="0">
              <a:solidFill>
                <a:srgbClr val="002060"/>
              </a:solidFill>
            </a:endParaRPr>
          </a:p>
          <a:p>
            <a:pPr marL="342900" lvl="0" indent="-342900" algn="just">
              <a:buFont typeface="Wingdings" panose="05000000000000000000" pitchFamily="2" charset="2"/>
              <a:buChar char="Ø"/>
            </a:pPr>
            <a:r>
              <a:rPr lang="en-GB" sz="2000" b="1" dirty="0">
                <a:solidFill>
                  <a:srgbClr val="002060"/>
                </a:solidFill>
              </a:rPr>
              <a:t>Tik Tok:</a:t>
            </a:r>
            <a:r>
              <a:rPr lang="en-GB" sz="2000" dirty="0">
                <a:solidFill>
                  <a:srgbClr val="002060"/>
                </a:solidFill>
              </a:rPr>
              <a:t> </a:t>
            </a:r>
            <a:r>
              <a:rPr lang="el-GR" sz="2000" dirty="0">
                <a:solidFill>
                  <a:srgbClr val="002060"/>
                </a:solidFill>
              </a:rPr>
              <a:t>Παραβίαση της νομοθεσίας για την προστασία των καταναλωτών και την προστασία των ανηλίκων.</a:t>
            </a:r>
          </a:p>
          <a:p>
            <a:pPr marL="342900" lvl="0" indent="-342900" algn="just">
              <a:buFont typeface="Wingdings" panose="05000000000000000000" pitchFamily="2" charset="2"/>
              <a:buChar char="Ø"/>
            </a:pPr>
            <a:endParaRPr lang="el-GR" sz="2000" dirty="0">
              <a:solidFill>
                <a:srgbClr val="002060"/>
              </a:solidFill>
            </a:endParaRPr>
          </a:p>
          <a:p>
            <a:pPr marL="342900" lvl="0" indent="-342900" algn="just">
              <a:buFont typeface="Wingdings" panose="05000000000000000000" pitchFamily="2" charset="2"/>
              <a:buChar char="Ø"/>
            </a:pPr>
            <a:r>
              <a:rPr lang="en-GB" sz="2000" b="1" dirty="0">
                <a:solidFill>
                  <a:srgbClr val="002060"/>
                </a:solidFill>
              </a:rPr>
              <a:t>Meta:</a:t>
            </a:r>
            <a:r>
              <a:rPr lang="en-GB" sz="2000" dirty="0">
                <a:solidFill>
                  <a:srgbClr val="002060"/>
                </a:solidFill>
              </a:rPr>
              <a:t> </a:t>
            </a:r>
            <a:r>
              <a:rPr lang="el-GR" sz="2000" dirty="0">
                <a:solidFill>
                  <a:srgbClr val="002060"/>
                </a:solidFill>
              </a:rPr>
              <a:t>Παραβίαση της Πράξης για τις Ψηφιακές Αγορές.</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Αμφισβήτηση Πράξης για Ψηφιακές Αγορές από τη </a:t>
            </a:r>
            <a:r>
              <a:rPr lang="en-GB" sz="2000" b="1">
                <a:solidFill>
                  <a:srgbClr val="002060"/>
                </a:solidFill>
              </a:rPr>
              <a:t>Apple:</a:t>
            </a:r>
            <a:r>
              <a:rPr lang="en-GB" sz="2000">
                <a:solidFill>
                  <a:srgbClr val="002060"/>
                </a:solidFill>
              </a:rPr>
              <a:t> </a:t>
            </a:r>
            <a:r>
              <a:rPr lang="en-GB" sz="2000" dirty="0">
                <a:solidFill>
                  <a:srgbClr val="002060"/>
                </a:solidFill>
              </a:rPr>
              <a:t>H </a:t>
            </a:r>
            <a:r>
              <a:rPr lang="el-GR" sz="2000" dirty="0" err="1">
                <a:solidFill>
                  <a:srgbClr val="002060"/>
                </a:solidFill>
              </a:rPr>
              <a:t>Apple</a:t>
            </a:r>
            <a:r>
              <a:rPr lang="el-GR" sz="2000" dirty="0">
                <a:solidFill>
                  <a:srgbClr val="002060"/>
                </a:solidFill>
              </a:rPr>
              <a:t> κατέθεσε αίτημα να καταργηθεί η Πράξη για τις Ψηφιακές Αγορές. </a:t>
            </a:r>
          </a:p>
          <a:p>
            <a:pPr marL="342900" lvl="0" indent="-342900" algn="just">
              <a:buFont typeface="Wingdings" panose="05000000000000000000" pitchFamily="2" charset="2"/>
              <a:buChar char="Ø"/>
            </a:pPr>
            <a:endParaRPr lang="el-GR" sz="2000" dirty="0">
              <a:solidFill>
                <a:srgbClr val="002060"/>
              </a:solidFill>
            </a:endParaRPr>
          </a:p>
          <a:p>
            <a:pPr marL="342900" lvl="0" indent="-342900" algn="just">
              <a:buFont typeface="Wingdings" panose="05000000000000000000" pitchFamily="2" charset="2"/>
              <a:buChar char="Ø"/>
            </a:pPr>
            <a:endParaRPr lang="el-GR" sz="2000" dirty="0">
              <a:solidFill>
                <a:srgbClr val="002060"/>
              </a:solidFill>
            </a:endParaRPr>
          </a:p>
          <a:p>
            <a:pPr marL="285750" indent="-285750" algn="just">
              <a:buFont typeface="Wingdings" panose="05000000000000000000" pitchFamily="2" charset="2"/>
              <a:buChar char="Ø"/>
            </a:pPr>
            <a:endParaRPr lang="el-GR" sz="2000" b="1" dirty="0">
              <a:solidFill>
                <a:srgbClr val="002060"/>
              </a:solidFill>
            </a:endParaRPr>
          </a:p>
        </p:txBody>
      </p:sp>
    </p:spTree>
    <p:extLst>
      <p:ext uri="{BB962C8B-B14F-4D97-AF65-F5344CB8AC3E}">
        <p14:creationId xmlns:p14="http://schemas.microsoft.com/office/powerpoint/2010/main" val="331953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Ορθογώνιο 6"/>
          <p:cNvSpPr/>
          <p:nvPr/>
        </p:nvSpPr>
        <p:spPr>
          <a:xfrm>
            <a:off x="2715490" y="1635025"/>
            <a:ext cx="8774545" cy="3962110"/>
          </a:xfrm>
          <a:prstGeom prst="rect">
            <a:avLst/>
          </a:prstGeom>
        </p:spPr>
        <p:txBody>
          <a:bodyPr wrap="square">
            <a:spAutoFit/>
          </a:bodyPr>
          <a:lstStyle/>
          <a:p>
            <a:pPr marL="342900" lvl="0" indent="-342900" algn="just">
              <a:lnSpc>
                <a:spcPct val="115000"/>
              </a:lnSpc>
              <a:spcAft>
                <a:spcPts val="800"/>
              </a:spcAft>
              <a:buFont typeface="Wingdings" panose="05000000000000000000" pitchFamily="2" charset="2"/>
              <a:buChar char="Ø"/>
            </a:pPr>
            <a:r>
              <a:rPr lang="el-GR" b="1" u="sng" kern="100" dirty="0">
                <a:solidFill>
                  <a:srgbClr val="002060"/>
                </a:solidFill>
                <a:effectLst/>
                <a:ea typeface="Aptos"/>
                <a:cs typeface="Times New Roman" panose="02020603050405020304" pitchFamily="18" charset="0"/>
              </a:rPr>
              <a:t>Ψηφιακό αποτύπωμα:</a:t>
            </a:r>
            <a:r>
              <a:rPr lang="el-GR" b="1" kern="100" dirty="0">
                <a:solidFill>
                  <a:srgbClr val="002060"/>
                </a:solidFill>
                <a:effectLst/>
                <a:ea typeface="Aptos"/>
                <a:cs typeface="Times New Roman" panose="02020603050405020304" pitchFamily="18" charset="0"/>
              </a:rPr>
              <a:t> μια σειρά από πληροφορίες, που αφήνουμε πίσω μας, στο διαδίκτυο, όταν </a:t>
            </a:r>
            <a:r>
              <a:rPr lang="el-GR" b="1" kern="100" dirty="0" err="1">
                <a:solidFill>
                  <a:srgbClr val="002060"/>
                </a:solidFill>
                <a:effectLst/>
                <a:ea typeface="Aptos"/>
                <a:cs typeface="Times New Roman" panose="02020603050405020304" pitchFamily="18" charset="0"/>
              </a:rPr>
              <a:t>πλοηγούμαστε</a:t>
            </a:r>
            <a:r>
              <a:rPr lang="el-GR" b="1" kern="100" dirty="0">
                <a:solidFill>
                  <a:srgbClr val="002060"/>
                </a:solidFill>
                <a:effectLst/>
                <a:ea typeface="Aptos"/>
                <a:cs typeface="Times New Roman" panose="02020603050405020304" pitchFamily="18" charset="0"/>
              </a:rPr>
              <a:t> σε ιστοσελίδες, παιχνίδια, εφαρμογές. Για παράδειγμα, όταν:</a:t>
            </a:r>
          </a:p>
          <a:p>
            <a:pPr marL="285750" lvl="0" indent="-285750" algn="ctr">
              <a:buFont typeface="Wingdings" panose="05000000000000000000" pitchFamily="2" charset="2"/>
              <a:buChar char="ü"/>
            </a:pPr>
            <a:r>
              <a:rPr lang="el-GR" b="1" dirty="0">
                <a:solidFill>
                  <a:srgbClr val="002060"/>
                </a:solidFill>
              </a:rPr>
              <a:t>Ανεβάζουμε φωτογραφίες στα κοινωνικά δίκτυα,</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Χρησιμοποιούμε πλατφόρμες αναπαραγωγής μουσικής,</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Κάνουμε </a:t>
            </a:r>
            <a:r>
              <a:rPr lang="en-US" b="1" dirty="0">
                <a:solidFill>
                  <a:srgbClr val="002060"/>
                </a:solidFill>
              </a:rPr>
              <a:t>“</a:t>
            </a:r>
            <a:r>
              <a:rPr lang="el-GR" b="1" dirty="0" err="1">
                <a:solidFill>
                  <a:srgbClr val="002060"/>
                </a:solidFill>
              </a:rPr>
              <a:t>like</a:t>
            </a:r>
            <a:r>
              <a:rPr lang="en-US" b="1" dirty="0">
                <a:solidFill>
                  <a:srgbClr val="002060"/>
                </a:solidFill>
              </a:rPr>
              <a:t>”</a:t>
            </a:r>
            <a:r>
              <a:rPr lang="el-GR" b="1" dirty="0">
                <a:solidFill>
                  <a:srgbClr val="002060"/>
                </a:solidFill>
              </a:rPr>
              <a:t> σε περιεχόμενα άλλων χρηστών,</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Ανακοινώνουμε την παρουσία μας, σε διάφορα σημεία,</a:t>
            </a:r>
          </a:p>
          <a:p>
            <a:pPr marL="285750" lvl="0" indent="-285750" algn="ctr">
              <a:buFont typeface="Wingdings" panose="05000000000000000000" pitchFamily="2" charset="2"/>
              <a:buChar char="ü"/>
            </a:pPr>
            <a:endParaRPr lang="el-GR" b="1" dirty="0">
              <a:solidFill>
                <a:srgbClr val="002060"/>
              </a:solidFill>
            </a:endParaRPr>
          </a:p>
          <a:p>
            <a:pPr marL="285750" lvl="0" indent="-285750" algn="ctr">
              <a:buFont typeface="Wingdings" panose="05000000000000000000" pitchFamily="2" charset="2"/>
              <a:buChar char="ü"/>
            </a:pPr>
            <a:r>
              <a:rPr lang="el-GR" b="1" dirty="0">
                <a:solidFill>
                  <a:srgbClr val="002060"/>
                </a:solidFill>
              </a:rPr>
              <a:t>Αγοράζουμε ένα ζευγάρι παπούτσια.</a:t>
            </a:r>
          </a:p>
          <a:p>
            <a:pPr lvl="0" algn="just">
              <a:lnSpc>
                <a:spcPct val="115000"/>
              </a:lnSpc>
              <a:spcAft>
                <a:spcPts val="800"/>
              </a:spcAft>
            </a:pPr>
            <a:endParaRPr lang="el-GR" kern="100" dirty="0">
              <a:solidFill>
                <a:srgbClr val="002060"/>
              </a:solidFill>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40527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609237" y="346750"/>
            <a:ext cx="8091055" cy="99752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7" y="5606473"/>
            <a:ext cx="2170545" cy="868218"/>
          </a:xfrm>
          <a:prstGeom prst="rect">
            <a:avLst/>
          </a:prstGeom>
        </p:spPr>
      </p:pic>
      <p:sp>
        <p:nvSpPr>
          <p:cNvPr id="7" name="TextBox 6"/>
          <p:cNvSpPr txBox="1"/>
          <p:nvPr/>
        </p:nvSpPr>
        <p:spPr>
          <a:xfrm>
            <a:off x="2225962" y="1344277"/>
            <a:ext cx="9725893" cy="707886"/>
          </a:xfrm>
          <a:prstGeom prst="rect">
            <a:avLst/>
          </a:prstGeom>
          <a:noFill/>
        </p:spPr>
        <p:txBody>
          <a:bodyPr wrap="square" rtlCol="0">
            <a:spAutoFit/>
          </a:bodyPr>
          <a:lstStyle/>
          <a:p>
            <a:pPr marL="342900" indent="-342900" algn="just">
              <a:buFont typeface="Wingdings" panose="05000000000000000000" pitchFamily="2" charset="2"/>
              <a:buChar char="Ø"/>
            </a:pPr>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3504846" y="2303224"/>
            <a:ext cx="6299835" cy="2616101"/>
          </a:xfrm>
          <a:prstGeom prst="rect">
            <a:avLst/>
          </a:prstGeom>
          <a:noFill/>
        </p:spPr>
        <p:txBody>
          <a:bodyPr wrap="square" rtlCol="0">
            <a:spAutoFit/>
          </a:bodyPr>
          <a:lstStyle/>
          <a:p>
            <a:pPr algn="just"/>
            <a:r>
              <a:rPr lang="el-GR" sz="2400" b="1" dirty="0">
                <a:solidFill>
                  <a:srgbClr val="002060"/>
                </a:solidFill>
              </a:rPr>
              <a:t>και τώρα…</a:t>
            </a:r>
          </a:p>
          <a:p>
            <a:pPr algn="just"/>
            <a:endParaRPr lang="el-GR" b="1" dirty="0">
              <a:solidFill>
                <a:srgbClr val="002060"/>
              </a:solidFill>
            </a:endParaRPr>
          </a:p>
          <a:p>
            <a:pPr algn="just"/>
            <a:endParaRPr lang="el-GR" b="1" dirty="0">
              <a:solidFill>
                <a:srgbClr val="002060"/>
              </a:solidFill>
            </a:endParaRPr>
          </a:p>
          <a:p>
            <a:pPr algn="just"/>
            <a:endParaRPr lang="el-GR" b="1" dirty="0">
              <a:solidFill>
                <a:srgbClr val="002060"/>
              </a:solidFill>
            </a:endParaRPr>
          </a:p>
          <a:p>
            <a:pPr algn="ctr"/>
            <a:r>
              <a:rPr lang="el-GR" sz="3200" b="1" dirty="0">
                <a:solidFill>
                  <a:srgbClr val="002060"/>
                </a:solidFill>
              </a:rPr>
              <a:t>15’ διάλειμμα!</a:t>
            </a: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endParaRPr lang="el-GR" b="1" dirty="0">
              <a:effectLst/>
            </a:endParaRPr>
          </a:p>
          <a:p>
            <a:pPr marL="285750" indent="-285750">
              <a:buFont typeface="Wingdings" panose="05000000000000000000" pitchFamily="2" charset="2"/>
              <a:buChar char="Ø"/>
            </a:pPr>
            <a:endParaRPr lang="el-GR" dirty="0">
              <a:effectLst/>
            </a:endParaRPr>
          </a:p>
        </p:txBody>
      </p:sp>
      <p:sp>
        <p:nvSpPr>
          <p:cNvPr id="8" name="Ορθογώνιο 7"/>
          <p:cNvSpPr/>
          <p:nvPr/>
        </p:nvSpPr>
        <p:spPr>
          <a:xfrm>
            <a:off x="3048000" y="2890391"/>
            <a:ext cx="6096000" cy="1354217"/>
          </a:xfrm>
          <a:prstGeom prst="rect">
            <a:avLst/>
          </a:prstGeom>
        </p:spPr>
        <p:txBody>
          <a:bodyPr>
            <a:spAutoFit/>
          </a:bodyPr>
          <a:lstStyle/>
          <a:p>
            <a:endParaRPr lang="el-GR" sz="3200" b="1" cap="all" dirty="0">
              <a:ln w="3175" cmpd="sng">
                <a:noFill/>
              </a:ln>
              <a:solidFill>
                <a:srgbClr val="76DBF4">
                  <a:lumMod val="20000"/>
                  <a:lumOff val="80000"/>
                </a:srgbClr>
              </a:solidFill>
            </a:endParaRPr>
          </a:p>
          <a:p>
            <a:endParaRPr lang="el-GR" sz="3200" b="1" cap="all" dirty="0">
              <a:ln w="3175" cmpd="sng">
                <a:noFill/>
              </a:ln>
              <a:solidFill>
                <a:srgbClr val="76DBF4">
                  <a:lumMod val="20000"/>
                  <a:lumOff val="80000"/>
                </a:srgbClr>
              </a:solidFill>
            </a:endParaRPr>
          </a:p>
          <a:p>
            <a:endParaRPr lang="el-GR" dirty="0"/>
          </a:p>
        </p:txBody>
      </p:sp>
    </p:spTree>
    <p:extLst>
      <p:ext uri="{BB962C8B-B14F-4D97-AF65-F5344CB8AC3E}">
        <p14:creationId xmlns:p14="http://schemas.microsoft.com/office/powerpoint/2010/main" val="234503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99752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7" y="5606473"/>
            <a:ext cx="2170545" cy="868218"/>
          </a:xfrm>
          <a:prstGeom prst="rect">
            <a:avLst/>
          </a:prstGeom>
        </p:spPr>
      </p:pic>
      <p:sp>
        <p:nvSpPr>
          <p:cNvPr id="7" name="TextBox 6"/>
          <p:cNvSpPr txBox="1"/>
          <p:nvPr/>
        </p:nvSpPr>
        <p:spPr>
          <a:xfrm>
            <a:off x="2225962" y="1344277"/>
            <a:ext cx="9725893" cy="707886"/>
          </a:xfrm>
          <a:prstGeom prst="rect">
            <a:avLst/>
          </a:prstGeom>
          <a:noFill/>
        </p:spPr>
        <p:txBody>
          <a:bodyPr wrap="square" rtlCol="0">
            <a:spAutoFit/>
          </a:bodyPr>
          <a:lstStyle/>
          <a:p>
            <a:pPr marL="342900" indent="-342900" algn="just">
              <a:buFont typeface="Wingdings" panose="05000000000000000000" pitchFamily="2" charset="2"/>
              <a:buChar char="Ø"/>
            </a:pPr>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087418" y="1145309"/>
            <a:ext cx="9864437" cy="6555641"/>
          </a:xfrm>
          <a:prstGeom prst="rect">
            <a:avLst/>
          </a:prstGeom>
          <a:noFill/>
        </p:spPr>
        <p:txBody>
          <a:bodyPr wrap="square" rtlCol="0">
            <a:spAutoFit/>
          </a:bodyPr>
          <a:lstStyle/>
          <a:p>
            <a:pPr algn="ctr"/>
            <a:r>
              <a:rPr lang="el-GR" sz="2400" b="1" u="sng" dirty="0">
                <a:solidFill>
                  <a:srgbClr val="002060"/>
                </a:solidFill>
              </a:rPr>
              <a:t>Κινήσεις ΚΕ.Π.ΚΑ. σε συνεργασία με </a:t>
            </a:r>
            <a:r>
              <a:rPr lang="en-US" sz="2400" b="1" u="sng" dirty="0">
                <a:solidFill>
                  <a:srgbClr val="002060"/>
                </a:solidFill>
              </a:rPr>
              <a:t>BEUC</a:t>
            </a:r>
            <a:endParaRPr lang="el-GR" sz="2400" b="1" u="sng" dirty="0">
              <a:solidFill>
                <a:srgbClr val="002060"/>
              </a:solidFill>
            </a:endParaRPr>
          </a:p>
          <a:p>
            <a:pPr algn="just"/>
            <a:r>
              <a:rPr lang="en-US" b="1" dirty="0">
                <a:solidFill>
                  <a:srgbClr val="002060"/>
                </a:solidFill>
              </a:rPr>
              <a:t>K</a:t>
            </a:r>
            <a:r>
              <a:rPr lang="el-GR" b="1" dirty="0" err="1">
                <a:solidFill>
                  <a:srgbClr val="002060"/>
                </a:solidFill>
              </a:rPr>
              <a:t>αταθέσαμε</a:t>
            </a:r>
            <a:r>
              <a:rPr lang="el-GR" b="1" dirty="0">
                <a:solidFill>
                  <a:srgbClr val="002060"/>
                </a:solidFill>
              </a:rPr>
              <a:t> καταγγελία κατά: </a:t>
            </a:r>
          </a:p>
          <a:p>
            <a:pPr algn="just"/>
            <a:endParaRPr lang="el-GR" b="1" dirty="0">
              <a:solidFill>
                <a:srgbClr val="002060"/>
              </a:solidFill>
            </a:endParaRPr>
          </a:p>
          <a:p>
            <a:pPr marL="285750" indent="-285750" algn="just">
              <a:buFont typeface="Wingdings" panose="05000000000000000000" pitchFamily="2" charset="2"/>
              <a:buChar char="ü"/>
            </a:pPr>
            <a:r>
              <a:rPr lang="el-GR" b="1" dirty="0">
                <a:solidFill>
                  <a:srgbClr val="002060"/>
                </a:solidFill>
              </a:rPr>
              <a:t>της </a:t>
            </a:r>
            <a:r>
              <a:rPr lang="en-GB" b="1" dirty="0">
                <a:solidFill>
                  <a:srgbClr val="002060"/>
                </a:solidFill>
              </a:rPr>
              <a:t>Google</a:t>
            </a:r>
            <a:r>
              <a:rPr lang="el-GR" b="1" dirty="0">
                <a:solidFill>
                  <a:srgbClr val="002060"/>
                </a:solidFill>
              </a:rPr>
              <a:t>, για παραβίαση του Κανονισμού Προστασίας Προσωπικών Δεδομένων,  </a:t>
            </a: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r>
              <a:rPr lang="el-GR" b="1" dirty="0">
                <a:solidFill>
                  <a:srgbClr val="002060"/>
                </a:solidFill>
              </a:rPr>
              <a:t>της εφαρμογής </a:t>
            </a:r>
            <a:r>
              <a:rPr lang="en-GB" b="1" dirty="0" err="1">
                <a:solidFill>
                  <a:srgbClr val="002060"/>
                </a:solidFill>
              </a:rPr>
              <a:t>Whatsapp</a:t>
            </a:r>
            <a:r>
              <a:rPr lang="el-GR" b="1" dirty="0">
                <a:solidFill>
                  <a:srgbClr val="002060"/>
                </a:solidFill>
              </a:rPr>
              <a:t> για μονομερή τροποποίηση των όρων της σύμβασης,</a:t>
            </a: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r>
              <a:rPr lang="el-GR" b="1" dirty="0">
                <a:solidFill>
                  <a:srgbClr val="002060"/>
                </a:solidFill>
              </a:rPr>
              <a:t>της πλατφόρμας </a:t>
            </a:r>
            <a:r>
              <a:rPr lang="en-GB" b="1" dirty="0" err="1">
                <a:solidFill>
                  <a:srgbClr val="002060"/>
                </a:solidFill>
              </a:rPr>
              <a:t>Tik</a:t>
            </a:r>
            <a:r>
              <a:rPr lang="en-GB" b="1" dirty="0">
                <a:solidFill>
                  <a:srgbClr val="002060"/>
                </a:solidFill>
              </a:rPr>
              <a:t> </a:t>
            </a:r>
            <a:r>
              <a:rPr lang="en-GB" b="1" dirty="0" err="1">
                <a:solidFill>
                  <a:srgbClr val="002060"/>
                </a:solidFill>
              </a:rPr>
              <a:t>Tok</a:t>
            </a:r>
            <a:r>
              <a:rPr lang="el-GR" b="1" dirty="0">
                <a:solidFill>
                  <a:srgbClr val="002060"/>
                </a:solidFill>
              </a:rPr>
              <a:t>, γιατί παραβίαζε το δίκαιο καταναλωτή και την προστασία ανηλίκων, </a:t>
            </a: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r>
              <a:rPr lang="el-GR" b="1" dirty="0">
                <a:solidFill>
                  <a:srgbClr val="002060"/>
                </a:solidFill>
              </a:rPr>
              <a:t>της πλατφόρμας αγορών </a:t>
            </a:r>
            <a:r>
              <a:rPr lang="en-GB" b="1" dirty="0" err="1">
                <a:solidFill>
                  <a:srgbClr val="002060"/>
                </a:solidFill>
              </a:rPr>
              <a:t>Temu</a:t>
            </a:r>
            <a:r>
              <a:rPr lang="el-GR" b="1" dirty="0">
                <a:solidFill>
                  <a:srgbClr val="002060"/>
                </a:solidFill>
              </a:rPr>
              <a:t>, για διάθεση μη ασφαλών προϊόντων και χρήση «σκοτεινών μοτίβων», </a:t>
            </a: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r>
              <a:rPr lang="el-GR" b="1" dirty="0">
                <a:solidFill>
                  <a:srgbClr val="002060"/>
                </a:solidFill>
              </a:rPr>
              <a:t>των </a:t>
            </a:r>
            <a:r>
              <a:rPr lang="en-US" b="1" dirty="0" err="1">
                <a:solidFill>
                  <a:srgbClr val="002060"/>
                </a:solidFill>
              </a:rPr>
              <a:t>instagram</a:t>
            </a:r>
            <a:r>
              <a:rPr lang="en-US" b="1" dirty="0">
                <a:solidFill>
                  <a:srgbClr val="002060"/>
                </a:solidFill>
              </a:rPr>
              <a:t>, YouTube, </a:t>
            </a:r>
            <a:r>
              <a:rPr lang="en-US" b="1" dirty="0" err="1">
                <a:solidFill>
                  <a:srgbClr val="002060"/>
                </a:solidFill>
              </a:rPr>
              <a:t>Tik</a:t>
            </a:r>
            <a:r>
              <a:rPr lang="en-US" b="1" dirty="0">
                <a:solidFill>
                  <a:srgbClr val="002060"/>
                </a:solidFill>
              </a:rPr>
              <a:t> </a:t>
            </a:r>
            <a:r>
              <a:rPr lang="en-US" b="1" dirty="0" err="1">
                <a:solidFill>
                  <a:srgbClr val="002060"/>
                </a:solidFill>
              </a:rPr>
              <a:t>Tok</a:t>
            </a:r>
            <a:r>
              <a:rPr lang="en-US" b="1" dirty="0">
                <a:solidFill>
                  <a:srgbClr val="002060"/>
                </a:solidFill>
              </a:rPr>
              <a:t>, Twitter,</a:t>
            </a:r>
            <a:r>
              <a:rPr lang="el-GR" b="1" dirty="0">
                <a:solidFill>
                  <a:srgbClr val="002060"/>
                </a:solidFill>
              </a:rPr>
              <a:t> γιατί διευκολύνουν παραπλανητική προώθηση </a:t>
            </a:r>
            <a:r>
              <a:rPr lang="el-GR" b="1" dirty="0" err="1">
                <a:solidFill>
                  <a:srgbClr val="002060"/>
                </a:solidFill>
              </a:rPr>
              <a:t>κρυπτονομισμάτων</a:t>
            </a:r>
            <a:r>
              <a:rPr lang="el-GR" b="1" dirty="0">
                <a:solidFill>
                  <a:srgbClr val="002060"/>
                </a:solidFill>
              </a:rPr>
              <a:t>,</a:t>
            </a: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r>
              <a:rPr lang="el-GR" b="1" dirty="0">
                <a:solidFill>
                  <a:srgbClr val="002060"/>
                </a:solidFill>
              </a:rPr>
              <a:t>της  πλατφόρμας SHEIN, για τη χρήση παραπλανητικών πρακτικών </a:t>
            </a:r>
            <a:r>
              <a:rPr lang="el-GR" b="1" u="sng" dirty="0">
                <a:solidFill>
                  <a:srgbClr val="002060"/>
                </a:solidFill>
              </a:rPr>
              <a:t>(«σκοτεινά μοτίβα»).</a:t>
            </a:r>
            <a:endParaRPr lang="el-GR" b="1" dirty="0">
              <a:solidFill>
                <a:srgbClr val="002060"/>
              </a:solidFill>
            </a:endParaRP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endParaRPr lang="el-GR" b="1" dirty="0">
              <a:solidFill>
                <a:srgbClr val="002060"/>
              </a:solidFill>
            </a:endParaRPr>
          </a:p>
          <a:p>
            <a:pPr marL="285750" indent="-285750" algn="just">
              <a:buFont typeface="Wingdings" panose="05000000000000000000" pitchFamily="2" charset="2"/>
              <a:buChar char="ü"/>
            </a:pPr>
            <a:endParaRPr lang="el-GR" b="1" dirty="0"/>
          </a:p>
          <a:p>
            <a:pPr marL="285750" indent="-285750" algn="just">
              <a:buFont typeface="Wingdings" panose="05000000000000000000" pitchFamily="2" charset="2"/>
              <a:buChar char="ü"/>
            </a:pPr>
            <a:endParaRPr lang="el-GR" b="1" dirty="0">
              <a:effectLst/>
            </a:endParaRPr>
          </a:p>
          <a:p>
            <a:pPr marL="285750" indent="-285750">
              <a:buFont typeface="Wingdings" panose="05000000000000000000" pitchFamily="2" charset="2"/>
              <a:buChar char="Ø"/>
            </a:pPr>
            <a:endParaRPr lang="el-GR" dirty="0">
              <a:effectLst/>
            </a:endParaRPr>
          </a:p>
        </p:txBody>
      </p:sp>
      <p:sp>
        <p:nvSpPr>
          <p:cNvPr id="8" name="Ορθογώνιο 7"/>
          <p:cNvSpPr/>
          <p:nvPr/>
        </p:nvSpPr>
        <p:spPr>
          <a:xfrm>
            <a:off x="3048000" y="2890391"/>
            <a:ext cx="6096000" cy="1354217"/>
          </a:xfrm>
          <a:prstGeom prst="rect">
            <a:avLst/>
          </a:prstGeom>
        </p:spPr>
        <p:txBody>
          <a:bodyPr>
            <a:spAutoFit/>
          </a:bodyPr>
          <a:lstStyle/>
          <a:p>
            <a:endParaRPr lang="el-GR" sz="3200" b="1" cap="all" dirty="0">
              <a:ln w="3175" cmpd="sng">
                <a:noFill/>
              </a:ln>
              <a:solidFill>
                <a:srgbClr val="76DBF4">
                  <a:lumMod val="20000"/>
                  <a:lumOff val="80000"/>
                </a:srgbClr>
              </a:solidFill>
            </a:endParaRPr>
          </a:p>
          <a:p>
            <a:endParaRPr lang="el-GR" sz="3200" b="1" cap="all" dirty="0">
              <a:ln w="3175" cmpd="sng">
                <a:noFill/>
              </a:ln>
              <a:solidFill>
                <a:srgbClr val="76DBF4">
                  <a:lumMod val="20000"/>
                  <a:lumOff val="80000"/>
                </a:srgbClr>
              </a:solidFill>
            </a:endParaRPr>
          </a:p>
          <a:p>
            <a:endParaRPr lang="el-GR" dirty="0"/>
          </a:p>
        </p:txBody>
      </p:sp>
    </p:spTree>
    <p:extLst>
      <p:ext uri="{BB962C8B-B14F-4D97-AF65-F5344CB8AC3E}">
        <p14:creationId xmlns:p14="http://schemas.microsoft.com/office/powerpoint/2010/main" val="74402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86547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1881886" cy="812901"/>
          </a:xfrm>
          <a:prstGeom prst="rect">
            <a:avLst/>
          </a:prstGeom>
        </p:spPr>
      </p:pic>
      <p:sp>
        <p:nvSpPr>
          <p:cNvPr id="3" name="Ορθογώνιο 2"/>
          <p:cNvSpPr/>
          <p:nvPr/>
        </p:nvSpPr>
        <p:spPr>
          <a:xfrm>
            <a:off x="2198255" y="923637"/>
            <a:ext cx="9615054" cy="5808257"/>
          </a:xfrm>
          <a:prstGeom prst="rect">
            <a:avLst/>
          </a:prstGeom>
        </p:spPr>
        <p:txBody>
          <a:bodyPr wrap="square">
            <a:spAutoFit/>
          </a:bodyPr>
          <a:lstStyle/>
          <a:p>
            <a:pPr algn="ctr">
              <a:lnSpc>
                <a:spcPct val="115000"/>
              </a:lnSpc>
              <a:spcAft>
                <a:spcPts val="800"/>
              </a:spcAft>
            </a:pPr>
            <a:r>
              <a:rPr lang="el-GR" sz="2400" b="1" u="sng" kern="100" dirty="0">
                <a:solidFill>
                  <a:srgbClr val="002060"/>
                </a:solidFill>
                <a:ea typeface="Aptos"/>
                <a:cs typeface="Times New Roman" panose="02020603050405020304" pitchFamily="18" charset="0"/>
              </a:rPr>
              <a:t>Κινήσεις ΚΕ.Π.ΚΑ.</a:t>
            </a:r>
            <a:endParaRPr lang="en-US" sz="2400" b="1" u="sng" kern="100" dirty="0">
              <a:solidFill>
                <a:srgbClr val="002060"/>
              </a:solidFill>
              <a:ea typeface="Aptos"/>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endParaRPr lang="en-US" b="1" kern="100" dirty="0">
              <a:solidFill>
                <a:srgbClr val="002060"/>
              </a:solidFill>
              <a:ea typeface="Aptos"/>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el-GR" b="1" kern="100" dirty="0">
                <a:solidFill>
                  <a:srgbClr val="002060"/>
                </a:solidFill>
                <a:ea typeface="Aptos"/>
                <a:cs typeface="Times New Roman" panose="02020603050405020304" pitchFamily="18" charset="0"/>
              </a:rPr>
              <a:t>Α</a:t>
            </a:r>
            <a:r>
              <a:rPr lang="el-GR" b="1" kern="100" dirty="0">
                <a:solidFill>
                  <a:srgbClr val="002060"/>
                </a:solidFill>
                <a:effectLst/>
                <a:ea typeface="Aptos"/>
                <a:cs typeface="Times New Roman" panose="02020603050405020304" pitchFamily="18" charset="0"/>
              </a:rPr>
              <a:t>πέστειλε επιστολή- παρέμβαση στον Υπουργό Δικαιοσύνης και στον Πρόεδρο της Αρχής Προστασίας Δεδομένων Προσωπικού Χαρακτήρα,  την οποία κοινοποίησε στον Πρωθυπουργό της Ελλάδος, στον Υπουργό Ανάπτυξης, και στο Γενικό Γραμματέα Εμπορίου, κ. Σωτήρη Αναγνωστόπουλο, εκφράζοντας επιφυλάξεις για την αναθεώρηση του Γενικού Κανονισμού Προστασίας Δεδομένων και απαιτώντας την καλύτερη εφαρμογή του υφιστάμενου Κανονισμού. </a:t>
            </a:r>
          </a:p>
          <a:p>
            <a:pPr marL="285750" indent="-285750" algn="just">
              <a:lnSpc>
                <a:spcPct val="115000"/>
              </a:lnSpc>
              <a:spcAft>
                <a:spcPts val="800"/>
              </a:spcAft>
              <a:buFont typeface="Wingdings" panose="05000000000000000000" pitchFamily="2" charset="2"/>
              <a:buChar char="ü"/>
            </a:pPr>
            <a:endParaRPr lang="el-GR" b="1" kern="100" dirty="0">
              <a:solidFill>
                <a:srgbClr val="002060"/>
              </a:solidFill>
              <a:effectLst/>
              <a:ea typeface="Aptos"/>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el-GR" b="1" dirty="0">
                <a:solidFill>
                  <a:srgbClr val="002060"/>
                </a:solidFill>
              </a:rPr>
              <a:t>Απέστειλε επιστολή- παρέμβαση στον Υπουργό Ψηφιακής Διακυβέρνησης, την οποία κοινοποίησε στον Πρωθυπουργό της Ελλάδας, στον Υπουργό Ανάπτυξης και στο Γενικό Γραμματέα Εμπορίου, κ. Σωτήρη Αναγνωστόπουλο, διαμαρτυρόμενο για την ανακοίνωση της Ευρωπαϊκής Επιτροπής, ότι θα αποσύρει την πρόταση Οδηγίας, για την προσαρμογή των μη συμβατικών κανόνων αστικής ευθύνης, στην τεχνητή νοημοσύνη </a:t>
            </a:r>
          </a:p>
          <a:p>
            <a:pPr marL="285750" indent="-285750" algn="just">
              <a:lnSpc>
                <a:spcPct val="115000"/>
              </a:lnSpc>
              <a:spcAft>
                <a:spcPts val="800"/>
              </a:spcAft>
              <a:buFont typeface="Wingdings" panose="05000000000000000000" pitchFamily="2" charset="2"/>
              <a:buChar char="ü"/>
            </a:pPr>
            <a:endParaRPr lang="el-GR" b="1"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803469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906662"/>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6" y="1298833"/>
            <a:ext cx="9390797" cy="6013441"/>
          </a:xfrm>
          <a:prstGeom prst="rect">
            <a:avLst/>
          </a:prstGeom>
        </p:spPr>
        <p:txBody>
          <a:bodyPr wrap="square">
            <a:spAutoFit/>
          </a:bodyPr>
          <a:lstStyle/>
          <a:p>
            <a:pPr algn="ctr">
              <a:lnSpc>
                <a:spcPct val="115000"/>
              </a:lnSpc>
              <a:spcAft>
                <a:spcPts val="800"/>
              </a:spcAft>
            </a:pPr>
            <a:r>
              <a:rPr lang="el-GR" b="1" kern="100" dirty="0">
                <a:solidFill>
                  <a:srgbClr val="002060"/>
                </a:solidFill>
                <a:ea typeface="Aptos"/>
                <a:cs typeface="Times New Roman" panose="02020603050405020304" pitchFamily="18" charset="0"/>
              </a:rPr>
              <a:t>	</a:t>
            </a:r>
            <a:r>
              <a:rPr lang="el-GR" sz="2400" b="1" u="sng" kern="100" dirty="0">
                <a:solidFill>
                  <a:srgbClr val="002060"/>
                </a:solidFill>
                <a:ea typeface="Aptos"/>
                <a:cs typeface="Times New Roman" panose="02020603050405020304" pitchFamily="18" charset="0"/>
              </a:rPr>
              <a:t>Αποτελέσματα δράσης </a:t>
            </a:r>
            <a:r>
              <a:rPr lang="en-US" sz="2400" b="1" u="sng" kern="100" dirty="0">
                <a:solidFill>
                  <a:srgbClr val="002060"/>
                </a:solidFill>
                <a:ea typeface="Aptos"/>
                <a:cs typeface="Times New Roman" panose="02020603050405020304" pitchFamily="18" charset="0"/>
              </a:rPr>
              <a:t>BEUC – </a:t>
            </a:r>
            <a:r>
              <a:rPr lang="el-GR" sz="2400" b="1" u="sng" kern="100" dirty="0">
                <a:solidFill>
                  <a:srgbClr val="002060"/>
                </a:solidFill>
                <a:ea typeface="Aptos"/>
                <a:cs typeface="Times New Roman" panose="02020603050405020304" pitchFamily="18" charset="0"/>
              </a:rPr>
              <a:t>ΚΕ.Π.ΚΑ.</a:t>
            </a:r>
          </a:p>
          <a:p>
            <a:pPr marL="285750" indent="-285750" algn="just">
              <a:lnSpc>
                <a:spcPct val="115000"/>
              </a:lnSpc>
              <a:spcAft>
                <a:spcPts val="800"/>
              </a:spcAft>
              <a:buFont typeface="Wingdings" panose="05000000000000000000" pitchFamily="2" charset="2"/>
              <a:buChar char="ü"/>
            </a:pPr>
            <a:r>
              <a:rPr lang="el-GR" b="1" kern="100" dirty="0">
                <a:solidFill>
                  <a:srgbClr val="002060"/>
                </a:solidFill>
                <a:ea typeface="Aptos"/>
                <a:cs typeface="Times New Roman" panose="02020603050405020304" pitchFamily="18" charset="0"/>
              </a:rPr>
              <a:t>Δ</a:t>
            </a:r>
            <a:r>
              <a:rPr lang="el-GR" b="1" kern="100" dirty="0">
                <a:solidFill>
                  <a:srgbClr val="002060"/>
                </a:solidFill>
                <a:effectLst/>
                <a:ea typeface="Aptos"/>
                <a:cs typeface="Times New Roman" panose="02020603050405020304" pitchFamily="18" charset="0"/>
              </a:rPr>
              <a:t>έσμευση της εφαρμογής </a:t>
            </a:r>
            <a:r>
              <a:rPr lang="en-GB" b="1" kern="100" dirty="0" err="1">
                <a:solidFill>
                  <a:srgbClr val="002060"/>
                </a:solidFill>
                <a:effectLst/>
                <a:ea typeface="Aptos"/>
                <a:cs typeface="Times New Roman" panose="02020603050405020304" pitchFamily="18" charset="0"/>
              </a:rPr>
              <a:t>Whatsapp</a:t>
            </a:r>
            <a:r>
              <a:rPr lang="el-GR" b="1" kern="100" dirty="0">
                <a:solidFill>
                  <a:srgbClr val="002060"/>
                </a:solidFill>
                <a:effectLst/>
                <a:ea typeface="Aptos"/>
                <a:cs typeface="Times New Roman" panose="02020603050405020304" pitchFamily="18" charset="0"/>
              </a:rPr>
              <a:t> να εξηγεί καλύτερα στο μέλλον τις αλλαγές της πολιτικής της και να δίνει στους χρήστες τη δυνατότητα να αρνούνται τις αλλαγές με τρόπο εξίσου εύκολο, με αυτόν της αποδοχής τους. </a:t>
            </a:r>
          </a:p>
          <a:p>
            <a:pPr marL="285750" indent="-285750" algn="just">
              <a:lnSpc>
                <a:spcPct val="115000"/>
              </a:lnSpc>
              <a:spcAft>
                <a:spcPts val="800"/>
              </a:spcAft>
              <a:buFont typeface="Wingdings" panose="05000000000000000000" pitchFamily="2" charset="2"/>
              <a:buChar char="ü"/>
            </a:pPr>
            <a:r>
              <a:rPr lang="el-GR" b="1" dirty="0">
                <a:solidFill>
                  <a:srgbClr val="002060"/>
                </a:solidFill>
              </a:rPr>
              <a:t>Η πλατφόρμα </a:t>
            </a:r>
            <a:r>
              <a:rPr lang="el-GR" b="1" dirty="0" err="1">
                <a:solidFill>
                  <a:srgbClr val="002060"/>
                </a:solidFill>
              </a:rPr>
              <a:t>TikTok</a:t>
            </a:r>
            <a:r>
              <a:rPr lang="el-GR" b="1" dirty="0">
                <a:solidFill>
                  <a:srgbClr val="002060"/>
                </a:solidFill>
              </a:rPr>
              <a:t> δεσμεύτηκε να βελτιώσει τις πολιτικές της, κυρίως όσον αφορά τη διαφάνεια, στις διαφημίσεις και την πολιτική των εικονικών δώρων. Δεσμεύτηκε να συμμορφωθεί με την Οδηγία για τις αθέμιτες εμπορικές πρακτικές, την Οδηγία για τα δικαιώματα των καταναλωτών και την Οδηγία για τους καταχρηστικούς όρους των συμβάσεων.</a:t>
            </a:r>
          </a:p>
          <a:p>
            <a:pPr marL="285750" indent="-285750" algn="just">
              <a:lnSpc>
                <a:spcPct val="115000"/>
              </a:lnSpc>
              <a:spcAft>
                <a:spcPts val="800"/>
              </a:spcAft>
              <a:buFont typeface="Wingdings" panose="05000000000000000000" pitchFamily="2" charset="2"/>
              <a:buChar char="ü"/>
            </a:pPr>
            <a:r>
              <a:rPr lang="el-GR" b="1" dirty="0">
                <a:solidFill>
                  <a:srgbClr val="002060"/>
                </a:solidFill>
              </a:rPr>
              <a:t>Η Ευρωπαϊκή Επιτροπή επέβαλε πρόστιμο 500 εκατομμυρίων ευρώ στην </a:t>
            </a:r>
            <a:r>
              <a:rPr lang="en-GB" b="1" dirty="0">
                <a:solidFill>
                  <a:srgbClr val="002060"/>
                </a:solidFill>
              </a:rPr>
              <a:t>Apple</a:t>
            </a:r>
            <a:r>
              <a:rPr lang="el-GR" b="1" dirty="0">
                <a:solidFill>
                  <a:srgbClr val="002060"/>
                </a:solidFill>
              </a:rPr>
              <a:t> και 200 εκατομμυρίων ευρώ στη </a:t>
            </a:r>
            <a:r>
              <a:rPr lang="en-GB" b="1" dirty="0">
                <a:solidFill>
                  <a:srgbClr val="002060"/>
                </a:solidFill>
              </a:rPr>
              <a:t>Meta</a:t>
            </a:r>
            <a:r>
              <a:rPr lang="el-GR" b="1" dirty="0">
                <a:solidFill>
                  <a:srgbClr val="002060"/>
                </a:solidFill>
              </a:rPr>
              <a:t>.</a:t>
            </a:r>
            <a:endParaRPr lang="en-US" b="1" dirty="0">
              <a:solidFill>
                <a:srgbClr val="002060"/>
              </a:solidFill>
            </a:endParaRPr>
          </a:p>
          <a:p>
            <a:pPr marL="285750" indent="-285750" algn="just">
              <a:lnSpc>
                <a:spcPct val="115000"/>
              </a:lnSpc>
              <a:spcAft>
                <a:spcPts val="800"/>
              </a:spcAft>
              <a:buFont typeface="Wingdings" panose="05000000000000000000" pitchFamily="2" charset="2"/>
              <a:buChar char="ü"/>
            </a:pPr>
            <a:endParaRPr lang="en-US" b="1" dirty="0">
              <a:solidFill>
                <a:srgbClr val="002060"/>
              </a:solidFill>
            </a:endParaRPr>
          </a:p>
          <a:p>
            <a:pPr marL="285750" indent="-285750" algn="just">
              <a:lnSpc>
                <a:spcPct val="115000"/>
              </a:lnSpc>
              <a:spcAft>
                <a:spcPts val="800"/>
              </a:spcAft>
              <a:buFont typeface="Wingdings" panose="05000000000000000000" pitchFamily="2" charset="2"/>
              <a:buChar char="Ø"/>
            </a:pPr>
            <a:r>
              <a:rPr lang="el-GR" b="1" dirty="0">
                <a:solidFill>
                  <a:srgbClr val="002060"/>
                </a:solidFill>
              </a:rPr>
              <a:t>Αναμένουμε απαντήσεις για </a:t>
            </a:r>
            <a:r>
              <a:rPr lang="en-US" b="1" dirty="0" err="1">
                <a:solidFill>
                  <a:srgbClr val="002060"/>
                </a:solidFill>
              </a:rPr>
              <a:t>Temu</a:t>
            </a:r>
            <a:r>
              <a:rPr lang="en-US" b="1" dirty="0">
                <a:solidFill>
                  <a:srgbClr val="002060"/>
                </a:solidFill>
              </a:rPr>
              <a:t>, </a:t>
            </a:r>
            <a:r>
              <a:rPr lang="en-US" b="1" dirty="0" err="1">
                <a:solidFill>
                  <a:srgbClr val="002060"/>
                </a:solidFill>
              </a:rPr>
              <a:t>Shein</a:t>
            </a:r>
            <a:r>
              <a:rPr lang="en-US" b="1" dirty="0">
                <a:solidFill>
                  <a:srgbClr val="002060"/>
                </a:solidFill>
              </a:rPr>
              <a:t>, </a:t>
            </a:r>
            <a:r>
              <a:rPr lang="en-US" b="1" dirty="0" err="1">
                <a:solidFill>
                  <a:srgbClr val="002060"/>
                </a:solidFill>
              </a:rPr>
              <a:t>Instagram</a:t>
            </a:r>
            <a:r>
              <a:rPr lang="en-US" b="1" dirty="0">
                <a:solidFill>
                  <a:srgbClr val="002060"/>
                </a:solidFill>
              </a:rPr>
              <a:t>, YouTube, </a:t>
            </a:r>
            <a:r>
              <a:rPr lang="en-US" b="1" dirty="0" err="1">
                <a:solidFill>
                  <a:srgbClr val="002060"/>
                </a:solidFill>
              </a:rPr>
              <a:t>Tik</a:t>
            </a:r>
            <a:r>
              <a:rPr lang="en-US" b="1" dirty="0">
                <a:solidFill>
                  <a:srgbClr val="002060"/>
                </a:solidFill>
              </a:rPr>
              <a:t> </a:t>
            </a:r>
            <a:r>
              <a:rPr lang="en-US" b="1" dirty="0" err="1">
                <a:solidFill>
                  <a:srgbClr val="002060"/>
                </a:solidFill>
              </a:rPr>
              <a:t>Tok</a:t>
            </a:r>
            <a:r>
              <a:rPr lang="en-US" b="1" dirty="0">
                <a:solidFill>
                  <a:srgbClr val="002060"/>
                </a:solidFill>
              </a:rPr>
              <a:t>, Twitter</a:t>
            </a:r>
            <a:r>
              <a:rPr lang="el-GR" b="1" dirty="0">
                <a:solidFill>
                  <a:srgbClr val="002060"/>
                </a:solidFill>
              </a:rPr>
              <a:t> και τεχνητή νοημοσύνη και Γ.Κ.Π.Δ.</a:t>
            </a:r>
          </a:p>
          <a:p>
            <a:pPr marL="285750" indent="-285750" algn="just">
              <a:lnSpc>
                <a:spcPct val="115000"/>
              </a:lnSpc>
              <a:spcAft>
                <a:spcPts val="800"/>
              </a:spcAft>
              <a:buFont typeface="Wingdings" panose="05000000000000000000" pitchFamily="2" charset="2"/>
              <a:buChar char="ü"/>
            </a:pPr>
            <a:endParaRPr lang="el-GR" b="1" dirty="0"/>
          </a:p>
          <a:p>
            <a:pPr marL="285750" indent="-285750" algn="just">
              <a:lnSpc>
                <a:spcPct val="115000"/>
              </a:lnSpc>
              <a:spcAft>
                <a:spcPts val="800"/>
              </a:spcAft>
              <a:buFont typeface="Wingdings" panose="05000000000000000000" pitchFamily="2" charset="2"/>
              <a:buChar char="ü"/>
            </a:pPr>
            <a:endParaRPr lang="el-GR" b="1" kern="100" dirty="0">
              <a:effectLst/>
              <a:ea typeface="Aptos"/>
              <a:cs typeface="Times New Roman" panose="02020603050405020304" pitchFamily="18" charset="0"/>
            </a:endParaRPr>
          </a:p>
        </p:txBody>
      </p:sp>
    </p:spTree>
    <p:extLst>
      <p:ext uri="{BB962C8B-B14F-4D97-AF65-F5344CB8AC3E}">
        <p14:creationId xmlns:p14="http://schemas.microsoft.com/office/powerpoint/2010/main" val="370398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4625882"/>
          </a:xfrm>
          <a:prstGeom prst="rect">
            <a:avLst/>
          </a:prstGeom>
        </p:spPr>
        <p:txBody>
          <a:bodyPr wrap="square">
            <a:spAutoFit/>
          </a:bodyPr>
          <a:lstStyle/>
          <a:p>
            <a:pPr algn="ctr">
              <a:lnSpc>
                <a:spcPct val="115000"/>
              </a:lnSpc>
              <a:spcAft>
                <a:spcPts val="800"/>
              </a:spcAft>
            </a:pPr>
            <a:r>
              <a:rPr lang="el-GR" sz="2400" b="1" dirty="0">
                <a:solidFill>
                  <a:srgbClr val="002060"/>
                </a:solidFill>
              </a:rPr>
              <a:t>Ώρα να ξεμουδιάσουμε!</a:t>
            </a:r>
          </a:p>
          <a:p>
            <a:pPr algn="just">
              <a:lnSpc>
                <a:spcPct val="115000"/>
              </a:lnSpc>
              <a:spcAft>
                <a:spcPts val="800"/>
              </a:spcAft>
            </a:pPr>
            <a:endParaRPr lang="el-GR" b="1" dirty="0">
              <a:solidFill>
                <a:srgbClr val="002060"/>
              </a:solidFill>
            </a:endParaRPr>
          </a:p>
          <a:p>
            <a:pPr algn="just">
              <a:lnSpc>
                <a:spcPct val="115000"/>
              </a:lnSpc>
              <a:spcAft>
                <a:spcPts val="800"/>
              </a:spcAft>
            </a:pPr>
            <a:r>
              <a:rPr lang="el-GR" b="1" dirty="0">
                <a:solidFill>
                  <a:srgbClr val="002060"/>
                </a:solidFill>
              </a:rPr>
              <a:t>Σας παρακαλούμε γράψτε σε </a:t>
            </a:r>
            <a:r>
              <a:rPr lang="en-US" b="1" dirty="0">
                <a:solidFill>
                  <a:srgbClr val="002060"/>
                </a:solidFill>
              </a:rPr>
              <a:t>post-it</a:t>
            </a:r>
            <a:r>
              <a:rPr lang="el-GR" b="1" dirty="0">
                <a:solidFill>
                  <a:srgbClr val="002060"/>
                </a:solidFill>
              </a:rPr>
              <a:t> περιπτώσεις κατά τις οποίες:</a:t>
            </a:r>
          </a:p>
          <a:p>
            <a:pPr marL="285750" indent="-285750" algn="just">
              <a:lnSpc>
                <a:spcPct val="115000"/>
              </a:lnSpc>
              <a:spcAft>
                <a:spcPts val="800"/>
              </a:spcAft>
              <a:buFont typeface="Wingdings" panose="05000000000000000000" pitchFamily="2" charset="2"/>
              <a:buChar char="Ø"/>
            </a:pPr>
            <a:r>
              <a:rPr lang="en-US" b="1" dirty="0">
                <a:solidFill>
                  <a:srgbClr val="002060"/>
                </a:solidFill>
              </a:rPr>
              <a:t> </a:t>
            </a:r>
            <a:r>
              <a:rPr lang="el-GR" b="1" dirty="0">
                <a:solidFill>
                  <a:srgbClr val="002060"/>
                </a:solidFill>
              </a:rPr>
              <a:t>πέσατε θύμα διαδικτυακής απάτης,</a:t>
            </a:r>
          </a:p>
          <a:p>
            <a:pPr marL="285750" indent="-285750" algn="just">
              <a:lnSpc>
                <a:spcPct val="115000"/>
              </a:lnSpc>
              <a:spcAft>
                <a:spcPts val="800"/>
              </a:spcAft>
              <a:buFont typeface="Wingdings" panose="05000000000000000000" pitchFamily="2" charset="2"/>
              <a:buChar char="Ø"/>
            </a:pPr>
            <a:r>
              <a:rPr lang="el-GR" b="1" dirty="0">
                <a:solidFill>
                  <a:srgbClr val="002060"/>
                </a:solidFill>
              </a:rPr>
              <a:t>κινδυνέψατε να πέσετε θύμα διαδικτυακής απάτης.</a:t>
            </a:r>
          </a:p>
          <a:p>
            <a:pPr marL="285750" indent="-285750" algn="just">
              <a:lnSpc>
                <a:spcPct val="115000"/>
              </a:lnSpc>
              <a:spcAft>
                <a:spcPts val="800"/>
              </a:spcAft>
              <a:buFont typeface="Wingdings" panose="05000000000000000000" pitchFamily="2" charset="2"/>
              <a:buChar char="Ø"/>
            </a:pPr>
            <a:endParaRPr lang="el-GR" b="1" dirty="0">
              <a:solidFill>
                <a:srgbClr val="002060"/>
              </a:solidFill>
            </a:endParaRPr>
          </a:p>
          <a:p>
            <a:pPr algn="just">
              <a:lnSpc>
                <a:spcPct val="115000"/>
              </a:lnSpc>
              <a:spcAft>
                <a:spcPts val="800"/>
              </a:spcAft>
            </a:pPr>
            <a:r>
              <a:rPr lang="el-GR" b="1" dirty="0">
                <a:solidFill>
                  <a:srgbClr val="002060"/>
                </a:solidFill>
              </a:rPr>
              <a:t>Τα </a:t>
            </a:r>
            <a:r>
              <a:rPr lang="en-US" b="1" dirty="0">
                <a:solidFill>
                  <a:srgbClr val="002060"/>
                </a:solidFill>
              </a:rPr>
              <a:t>post-it</a:t>
            </a:r>
            <a:r>
              <a:rPr lang="el-GR" b="1" dirty="0">
                <a:solidFill>
                  <a:srgbClr val="002060"/>
                </a:solidFill>
              </a:rPr>
              <a:t>, παρακαλούμε να είναι ανώνυμα. </a:t>
            </a:r>
          </a:p>
          <a:p>
            <a:pPr algn="just">
              <a:lnSpc>
                <a:spcPct val="115000"/>
              </a:lnSpc>
              <a:spcAft>
                <a:spcPts val="800"/>
              </a:spcAft>
            </a:pPr>
            <a:r>
              <a:rPr lang="el-GR" b="1" dirty="0">
                <a:solidFill>
                  <a:srgbClr val="002060"/>
                </a:solidFill>
              </a:rPr>
              <a:t>Θα επιλέξουμε τις 3 πιο χαρακτηριστικές απάτες και θα συζητήσουμε σε ομάδες τρόπους εντοπισμού και αποφυγής. </a:t>
            </a:r>
          </a:p>
          <a:p>
            <a:pPr marL="285750" indent="-285750" algn="just">
              <a:lnSpc>
                <a:spcPct val="115000"/>
              </a:lnSpc>
              <a:spcAft>
                <a:spcPts val="800"/>
              </a:spcAft>
              <a:buFont typeface="Wingdings" panose="05000000000000000000" pitchFamily="2" charset="2"/>
              <a:buChar char="Ø"/>
            </a:pPr>
            <a:endParaRPr lang="el-GR" b="1" dirty="0"/>
          </a:p>
          <a:p>
            <a:pPr marL="285750" indent="-285750" algn="just">
              <a:lnSpc>
                <a:spcPct val="115000"/>
              </a:lnSpc>
              <a:spcAft>
                <a:spcPts val="800"/>
              </a:spcAft>
              <a:buFont typeface="Wingdings" panose="05000000000000000000" pitchFamily="2" charset="2"/>
              <a:buChar char="ü"/>
            </a:pPr>
            <a:endParaRPr lang="el-GR" b="1" kern="100" dirty="0">
              <a:effectLst/>
              <a:ea typeface="Aptos"/>
              <a:cs typeface="Times New Roman" panose="02020603050405020304" pitchFamily="18" charset="0"/>
            </a:endParaRPr>
          </a:p>
        </p:txBody>
      </p:sp>
    </p:spTree>
    <p:extLst>
      <p:ext uri="{BB962C8B-B14F-4D97-AF65-F5344CB8AC3E}">
        <p14:creationId xmlns:p14="http://schemas.microsoft.com/office/powerpoint/2010/main" val="352398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75014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479590" y="955589"/>
            <a:ext cx="9204410" cy="5909310"/>
          </a:xfrm>
          <a:prstGeom prst="rect">
            <a:avLst/>
          </a:prstGeom>
          <a:noFill/>
        </p:spPr>
        <p:txBody>
          <a:bodyPr wrap="square" rtlCol="0">
            <a:spAutoFit/>
          </a:bodyPr>
          <a:lstStyle/>
          <a:p>
            <a:pPr algn="ctr"/>
            <a:r>
              <a:rPr lang="el-GR" sz="2000" b="1" dirty="0">
                <a:solidFill>
                  <a:srgbClr val="002060"/>
                </a:solidFill>
              </a:rPr>
              <a:t>Ώρα για ασκήσεις!</a:t>
            </a:r>
          </a:p>
          <a:p>
            <a:r>
              <a:rPr lang="el-GR" b="1" dirty="0">
                <a:solidFill>
                  <a:srgbClr val="002060"/>
                </a:solidFill>
              </a:rPr>
              <a:t>Επιλέγουμε τις σωστές απαντήσεις:</a:t>
            </a:r>
          </a:p>
          <a:p>
            <a:pPr marL="285750" indent="-285750">
              <a:buFont typeface="Wingdings" panose="05000000000000000000" pitchFamily="2" charset="2"/>
              <a:buChar char="v"/>
            </a:pPr>
            <a:r>
              <a:rPr lang="el-GR" b="1" i="1" dirty="0">
                <a:solidFill>
                  <a:srgbClr val="002060"/>
                </a:solidFill>
              </a:rPr>
              <a:t>Πριν ανοίξουμε ένα σύνδεσμο (</a:t>
            </a:r>
            <a:r>
              <a:rPr lang="el-GR" b="1" i="1" dirty="0" err="1">
                <a:solidFill>
                  <a:srgbClr val="002060"/>
                </a:solidFill>
              </a:rPr>
              <a:t>λινκ</a:t>
            </a:r>
            <a:r>
              <a:rPr lang="el-GR" b="1" i="1" dirty="0">
                <a:solidFill>
                  <a:srgbClr val="002060"/>
                </a:solidFill>
              </a:rPr>
              <a:t>), κουνάμε το ποντίκι μας, πάνω από το σύνδεσμο. Αυτή η κίνηση θα μας αποκαλύψει τη διεύθυνση του αποστολέα.</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Πειρατεία σημαίνει  προσβολή των δικαιωμάτων της διανοητικής ιδιοκτησίας.</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Δε χρησιμοποιούμε λογισμικό ασφάλειας γιατί οι καινούργιες συσκευές είναι ασφαλείς.</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Το «</a:t>
            </a:r>
            <a:r>
              <a:rPr lang="el-GR" b="1" i="1" dirty="0" err="1">
                <a:solidFill>
                  <a:srgbClr val="002060"/>
                </a:solidFill>
              </a:rPr>
              <a:t>dropshipping</a:t>
            </a:r>
            <a:r>
              <a:rPr lang="el-GR" b="1" i="1" dirty="0">
                <a:solidFill>
                  <a:srgbClr val="002060"/>
                </a:solidFill>
              </a:rPr>
              <a:t>» είναι το </a:t>
            </a:r>
            <a:r>
              <a:rPr lang="el-GR" b="1" i="1" dirty="0" err="1">
                <a:solidFill>
                  <a:srgbClr val="002060"/>
                </a:solidFill>
              </a:rPr>
              <a:t>σκανάρισμα</a:t>
            </a:r>
            <a:r>
              <a:rPr lang="el-GR" b="1" i="1" dirty="0">
                <a:solidFill>
                  <a:srgbClr val="002060"/>
                </a:solidFill>
              </a:rPr>
              <a:t> του </a:t>
            </a:r>
            <a:r>
              <a:rPr lang="en-GB" b="1" i="1" dirty="0">
                <a:solidFill>
                  <a:srgbClr val="002060"/>
                </a:solidFill>
              </a:rPr>
              <a:t>QR</a:t>
            </a:r>
            <a:r>
              <a:rPr lang="el-GR" b="1" i="1" dirty="0">
                <a:solidFill>
                  <a:srgbClr val="002060"/>
                </a:solidFill>
              </a:rPr>
              <a:t> των προϊόντων που εισάγονται από την Κίνα.</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Το «</a:t>
            </a:r>
            <a:r>
              <a:rPr lang="en-US" b="1" i="1" dirty="0" err="1">
                <a:solidFill>
                  <a:srgbClr val="002060"/>
                </a:solidFill>
              </a:rPr>
              <a:t>Quishing</a:t>
            </a:r>
            <a:r>
              <a:rPr lang="el-GR" b="1" i="1" dirty="0">
                <a:solidFill>
                  <a:srgbClr val="002060"/>
                </a:solidFill>
              </a:rPr>
              <a:t>» δίνει στους απατεώνες την ευκαιρία να χειραγωγήσουν το νόμιμο κώδικα </a:t>
            </a:r>
            <a:r>
              <a:rPr lang="en-US" b="1" i="1" dirty="0">
                <a:solidFill>
                  <a:srgbClr val="002060"/>
                </a:solidFill>
              </a:rPr>
              <a:t>QR</a:t>
            </a:r>
            <a:r>
              <a:rPr lang="el-GR" b="1" i="1" dirty="0">
                <a:solidFill>
                  <a:srgbClr val="002060"/>
                </a:solidFill>
              </a:rPr>
              <a:t>, αλλάζοντας τη διεύθυνση </a:t>
            </a:r>
            <a:r>
              <a:rPr lang="en-US" b="1" i="1" dirty="0">
                <a:solidFill>
                  <a:srgbClr val="002060"/>
                </a:solidFill>
              </a:rPr>
              <a:t>URL</a:t>
            </a:r>
            <a:r>
              <a:rPr lang="el-GR" b="1" i="1" dirty="0">
                <a:solidFill>
                  <a:srgbClr val="002060"/>
                </a:solidFill>
              </a:rPr>
              <a:t> και οδηγώντας το χρήστη σε κακόβουλη ιστοσελίδα. </a:t>
            </a:r>
          </a:p>
          <a:p>
            <a:pPr marL="285750" indent="-285750">
              <a:buFont typeface="Wingdings" panose="05000000000000000000" pitchFamily="2" charset="2"/>
              <a:buChar char="v"/>
            </a:pPr>
            <a:endParaRPr lang="el-GR" b="1" i="1" dirty="0">
              <a:solidFill>
                <a:srgbClr val="002060"/>
              </a:solidFill>
            </a:endParaRPr>
          </a:p>
          <a:p>
            <a:pPr marL="285750" indent="-285750">
              <a:buFont typeface="Wingdings" panose="05000000000000000000" pitchFamily="2" charset="2"/>
              <a:buChar char="v"/>
            </a:pPr>
            <a:r>
              <a:rPr lang="el-GR" b="1" i="1" dirty="0">
                <a:solidFill>
                  <a:srgbClr val="002060"/>
                </a:solidFill>
              </a:rPr>
              <a:t>Κάθε προωθητική ενέργεια αγαθών, ή μάρκας αγαθών, που περιλαμβάνεται σε ανάρτηση, από την οποία ο </a:t>
            </a:r>
            <a:r>
              <a:rPr lang="el-GR" b="1" i="1" dirty="0" err="1">
                <a:solidFill>
                  <a:srgbClr val="002060"/>
                </a:solidFill>
              </a:rPr>
              <a:t>ινφλουένσερ</a:t>
            </a:r>
            <a:r>
              <a:rPr lang="el-GR" b="1" i="1" dirty="0">
                <a:solidFill>
                  <a:srgbClr val="002060"/>
                </a:solidFill>
              </a:rPr>
              <a:t> κερδίζει χρήματα, ή άλλα οφέλη, πρέπει να ανακοινώνεται ως διαφήμιση.</a:t>
            </a:r>
          </a:p>
          <a:p>
            <a:endParaRPr lang="el-GR" dirty="0">
              <a:solidFill>
                <a:prstClr val="white"/>
              </a:solidFill>
            </a:endParaRPr>
          </a:p>
        </p:txBody>
      </p:sp>
    </p:spTree>
    <p:extLst>
      <p:ext uri="{BB962C8B-B14F-4D97-AF65-F5344CB8AC3E}">
        <p14:creationId xmlns:p14="http://schemas.microsoft.com/office/powerpoint/2010/main" val="221783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54419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215978" y="782595"/>
            <a:ext cx="9588093" cy="5847755"/>
          </a:xfrm>
          <a:prstGeom prst="rect">
            <a:avLst/>
          </a:prstGeom>
          <a:noFill/>
        </p:spPr>
        <p:txBody>
          <a:bodyPr wrap="square" rtlCol="0">
            <a:spAutoFit/>
          </a:bodyPr>
          <a:lstStyle/>
          <a:p>
            <a:pPr algn="ctr"/>
            <a:r>
              <a:rPr lang="el-GR" sz="2000" b="1" dirty="0">
                <a:solidFill>
                  <a:srgbClr val="002060"/>
                </a:solidFill>
              </a:rPr>
              <a:t>Ώρα για ασκήσεις!</a:t>
            </a:r>
          </a:p>
          <a:p>
            <a:pPr algn="just"/>
            <a:r>
              <a:rPr lang="el-GR" sz="1600" b="1" dirty="0">
                <a:solidFill>
                  <a:srgbClr val="002060"/>
                </a:solidFill>
              </a:rPr>
              <a:t>Επιλέγουμε τις σωστές απαντήσεις:</a:t>
            </a:r>
          </a:p>
          <a:p>
            <a:pPr marL="285750" indent="-285750" algn="just">
              <a:buFont typeface="Wingdings" panose="05000000000000000000" pitchFamily="2" charset="2"/>
              <a:buChar char="v"/>
            </a:pPr>
            <a:r>
              <a:rPr lang="el-GR" sz="1600" b="1" dirty="0">
                <a:solidFill>
                  <a:srgbClr val="002060"/>
                </a:solidFill>
              </a:rPr>
              <a:t>Οι εταιρείες μας παρακολουθούν στις κινήσεις μας στο διαδίκτυο γιατί θέλουν να μας εκπαιδεύσουν.</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Στα παιχνίδια απαγορεύεται να είναι ενσωματωμένες προγραμματισμένες, από πριν, φράσεις, οι οποίες προωθούν διάφορα εμπορικά προϊόντα. </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Τα σκοτεινά μοτίβα είναι μορφή χειριστικού σχεδιασμού, που χειραγωγούν το χρήστη, στο διαδίκτυο.</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Οι λογαριασμοί </a:t>
            </a:r>
            <a:r>
              <a:rPr lang="el-GR" sz="1600" b="1" dirty="0" err="1">
                <a:solidFill>
                  <a:srgbClr val="002060"/>
                </a:solidFill>
              </a:rPr>
              <a:t>κρυπτονομισμάτων</a:t>
            </a:r>
            <a:r>
              <a:rPr lang="el-GR" sz="1600" b="1" dirty="0">
                <a:solidFill>
                  <a:srgbClr val="002060"/>
                </a:solidFill>
              </a:rPr>
              <a:t> δε ρυθμίζονται  και δεν ασφαλίζονται, από το κράτος.</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Οι καταναλωτές αγοράζουν εικονικά ψηφιακά νομίσματα, τα οποία δίνουν στους παίκτες  πλεονεκτήματα που θα τους βοηθήσουν να προχωρήσουν, στο παιχνίδι, σε επόμενα επίπεδα.</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Εμπιστευόμαστε μόνο ιστοσελίδες, που απαιτούν συνδρομές και προσφέρουν ακριβές υπηρεσίες.</a:t>
            </a:r>
          </a:p>
          <a:p>
            <a:pPr marL="285750" indent="-285750" algn="just">
              <a:buFont typeface="Wingdings" panose="05000000000000000000" pitchFamily="2" charset="2"/>
              <a:buChar char="v"/>
            </a:pPr>
            <a:endParaRPr lang="el-GR" sz="1600" b="1" dirty="0">
              <a:solidFill>
                <a:srgbClr val="002060"/>
              </a:solidFill>
            </a:endParaRPr>
          </a:p>
          <a:p>
            <a:pPr marL="285750" indent="-285750" algn="just">
              <a:buFont typeface="Wingdings" panose="05000000000000000000" pitchFamily="2" charset="2"/>
              <a:buChar char="v"/>
            </a:pPr>
            <a:r>
              <a:rPr lang="el-GR" sz="1600" b="1" dirty="0">
                <a:solidFill>
                  <a:srgbClr val="002060"/>
                </a:solidFill>
              </a:rPr>
              <a:t>Οι πλατφόρμες κοινωνικών δικτύων χρησιμοποιούν τα δεδομένα μας, για να μας δείξουν περιεχόμενο που πιστεύουν ότι μας ενδιαφέρει. </a:t>
            </a:r>
          </a:p>
          <a:p>
            <a:endParaRPr lang="el-GR" dirty="0">
              <a:solidFill>
                <a:prstClr val="white"/>
              </a:solidFill>
            </a:endParaRPr>
          </a:p>
        </p:txBody>
      </p:sp>
    </p:spTree>
    <p:extLst>
      <p:ext uri="{BB962C8B-B14F-4D97-AF65-F5344CB8AC3E}">
        <p14:creationId xmlns:p14="http://schemas.microsoft.com/office/powerpoint/2010/main" val="387204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536" y="216642"/>
            <a:ext cx="8465502" cy="1310103"/>
          </a:xfrm>
        </p:spPr>
        <p:txBody>
          <a:bodyPr>
            <a:noAutofit/>
          </a:bodyPr>
          <a:lstStyle/>
          <a:p>
            <a:pPr algn="ctr"/>
            <a:r>
              <a:rPr lang="en-US" sz="2900" b="1" dirty="0">
                <a:solidFill>
                  <a:schemeClr val="tx2">
                    <a:lumMod val="20000"/>
                    <a:lumOff val="80000"/>
                  </a:schemeClr>
                </a:solidFill>
              </a:rPr>
              <a:t>IDEA – </a:t>
            </a:r>
            <a:br>
              <a:rPr lang="el-GR" sz="2900" b="1" dirty="0">
                <a:solidFill>
                  <a:schemeClr val="tx2">
                    <a:lumMod val="20000"/>
                    <a:lumOff val="80000"/>
                  </a:schemeClr>
                </a:solidFill>
              </a:rPr>
            </a:br>
            <a:r>
              <a:rPr lang="el-GR" sz="2900" b="1" dirty="0" err="1"/>
              <a:t>Διαδικτυακεσ</a:t>
            </a:r>
            <a:r>
              <a:rPr lang="el-GR" sz="2900" b="1" dirty="0"/>
              <a:t> </a:t>
            </a:r>
            <a:r>
              <a:rPr lang="el-GR" sz="2900" b="1" dirty="0" err="1"/>
              <a:t>παγιδες</a:t>
            </a:r>
            <a:r>
              <a:rPr lang="el-GR" sz="2900" b="1" dirty="0"/>
              <a:t> !</a:t>
            </a:r>
            <a:endParaRPr lang="el-GR" sz="2900" dirty="0">
              <a:solidFill>
                <a:srgbClr val="00206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780121" y="1631091"/>
            <a:ext cx="8888627" cy="3539430"/>
          </a:xfrm>
          <a:prstGeom prst="rect">
            <a:avLst/>
          </a:prstGeom>
          <a:noFill/>
        </p:spPr>
        <p:txBody>
          <a:bodyPr wrap="square" rtlCol="0">
            <a:spAutoFit/>
          </a:bodyPr>
          <a:lstStyle/>
          <a:p>
            <a:pPr algn="ctr"/>
            <a:r>
              <a:rPr lang="el-GR" sz="2800" b="1" u="sng" dirty="0">
                <a:solidFill>
                  <a:srgbClr val="002060"/>
                </a:solidFill>
              </a:rPr>
              <a:t>Προστασία των παιδιών στο διαδίκτυο</a:t>
            </a:r>
          </a:p>
          <a:p>
            <a:pPr algn="ctr"/>
            <a:endParaRPr lang="el-GR" sz="2800" b="1" u="sng" dirty="0">
              <a:solidFill>
                <a:srgbClr val="002060"/>
              </a:solidFill>
            </a:endParaRPr>
          </a:p>
          <a:p>
            <a:pPr marL="285750" indent="-285750">
              <a:buFont typeface="Wingdings" panose="05000000000000000000" pitchFamily="2" charset="2"/>
              <a:buChar char="Ø"/>
            </a:pPr>
            <a:r>
              <a:rPr lang="el-GR" sz="2400" b="1" dirty="0">
                <a:solidFill>
                  <a:srgbClr val="002060"/>
                </a:solidFill>
              </a:rPr>
              <a:t>Εθισμός</a:t>
            </a:r>
          </a:p>
          <a:p>
            <a:pPr marL="285750" indent="-285750">
              <a:buFont typeface="Wingdings" panose="05000000000000000000" pitchFamily="2" charset="2"/>
              <a:buChar char="Ø"/>
            </a:pPr>
            <a:endParaRPr lang="el-GR" sz="2400" b="1" dirty="0">
              <a:solidFill>
                <a:srgbClr val="002060"/>
              </a:solidFill>
            </a:endParaRPr>
          </a:p>
          <a:p>
            <a:pPr marL="285750" indent="-285750">
              <a:buFont typeface="Wingdings" panose="05000000000000000000" pitchFamily="2" charset="2"/>
              <a:buChar char="Ø"/>
            </a:pPr>
            <a:r>
              <a:rPr lang="el-GR" sz="2400" b="1" dirty="0">
                <a:solidFill>
                  <a:srgbClr val="002060"/>
                </a:solidFill>
              </a:rPr>
              <a:t>Βλάβες στην υγεία</a:t>
            </a:r>
          </a:p>
          <a:p>
            <a:pPr marL="285750" indent="-285750">
              <a:buFont typeface="Wingdings" panose="05000000000000000000" pitchFamily="2" charset="2"/>
              <a:buChar char="Ø"/>
            </a:pPr>
            <a:endParaRPr lang="el-GR" sz="2400" b="1" dirty="0">
              <a:solidFill>
                <a:srgbClr val="002060"/>
              </a:solidFill>
            </a:endParaRPr>
          </a:p>
          <a:p>
            <a:pPr marL="285750" indent="-285750">
              <a:buFont typeface="Wingdings" panose="05000000000000000000" pitchFamily="2" charset="2"/>
              <a:buChar char="Ø"/>
            </a:pPr>
            <a:r>
              <a:rPr lang="el-GR" sz="2400" b="1" dirty="0">
                <a:solidFill>
                  <a:srgbClr val="002060"/>
                </a:solidFill>
              </a:rPr>
              <a:t>Απομόνωση </a:t>
            </a:r>
          </a:p>
          <a:p>
            <a:pPr marL="285750" indent="-285750">
              <a:buFont typeface="Wingdings" panose="05000000000000000000" pitchFamily="2" charset="2"/>
              <a:buChar char="Ø"/>
            </a:pPr>
            <a:endParaRPr lang="el-GR" sz="2400" b="1" dirty="0">
              <a:solidFill>
                <a:srgbClr val="002060"/>
              </a:solidFill>
            </a:endParaRPr>
          </a:p>
          <a:p>
            <a:pPr marL="285750" indent="-285750">
              <a:buFont typeface="Wingdings" panose="05000000000000000000" pitchFamily="2" charset="2"/>
              <a:buChar char="Ø"/>
            </a:pPr>
            <a:r>
              <a:rPr lang="el-GR" sz="2400" b="1" dirty="0">
                <a:solidFill>
                  <a:srgbClr val="002060"/>
                </a:solidFill>
              </a:rPr>
              <a:t>Ψυχολογικές επιπτώσεις</a:t>
            </a:r>
          </a:p>
        </p:txBody>
      </p:sp>
    </p:spTree>
    <p:extLst>
      <p:ext uri="{BB962C8B-B14F-4D97-AF65-F5344CB8AC3E}">
        <p14:creationId xmlns:p14="http://schemas.microsoft.com/office/powerpoint/2010/main" val="366096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1" y="370203"/>
            <a:ext cx="8091055" cy="1279623"/>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1956574" y="1801981"/>
            <a:ext cx="9725893" cy="267765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a:p>
            <a:pPr algn="ctr"/>
            <a:r>
              <a:rPr lang="el-GR" sz="3200" b="1" dirty="0">
                <a:solidFill>
                  <a:srgbClr val="002060"/>
                </a:solidFill>
              </a:rPr>
              <a:t>Καλώς ορίσατε! </a:t>
            </a:r>
          </a:p>
          <a:p>
            <a:pPr algn="ctr"/>
            <a:endParaRPr lang="el-GR" sz="3200" b="1" dirty="0">
              <a:solidFill>
                <a:srgbClr val="002060"/>
              </a:solidFill>
            </a:endParaRPr>
          </a:p>
          <a:p>
            <a:pPr algn="ctr"/>
            <a:r>
              <a:rPr lang="el-GR" sz="3200" b="1" dirty="0">
                <a:solidFill>
                  <a:srgbClr val="002060"/>
                </a:solidFill>
              </a:rPr>
              <a:t>Ονομάζομαι ………………………………</a:t>
            </a:r>
          </a:p>
          <a:p>
            <a:pPr algn="ctr"/>
            <a:endParaRPr lang="el-GR" sz="3200" b="1" dirty="0">
              <a:solidFill>
                <a:srgbClr val="002060"/>
              </a:solidFill>
            </a:endParaRPr>
          </a:p>
        </p:txBody>
      </p:sp>
    </p:spTree>
    <p:extLst>
      <p:ext uri="{BB962C8B-B14F-4D97-AF65-F5344CB8AC3E}">
        <p14:creationId xmlns:p14="http://schemas.microsoft.com/office/powerpoint/2010/main" val="151271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45491"/>
            <a:ext cx="8091055" cy="51948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54875" y="1610315"/>
            <a:ext cx="9365673" cy="3416320"/>
          </a:xfrm>
          <a:prstGeom prst="rect">
            <a:avLst/>
          </a:prstGeom>
        </p:spPr>
        <p:txBody>
          <a:bodyPr wrap="square">
            <a:spAutoFit/>
          </a:bodyPr>
          <a:lstStyle/>
          <a:p>
            <a:pPr algn="ctr"/>
            <a:r>
              <a:rPr lang="el-GR" sz="2000" b="1" u="sng" dirty="0">
                <a:solidFill>
                  <a:srgbClr val="002060"/>
                </a:solidFill>
              </a:rPr>
              <a:t>Προστασία των παιδιών στο διαδίκτυο</a:t>
            </a:r>
            <a:endParaRPr lang="el-GR" sz="2000" b="1" dirty="0">
              <a:solidFill>
                <a:srgbClr val="002060"/>
              </a:solidFill>
            </a:endParaRP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Δεν αποδέχεται, ποτέ, συνάντηση, με άτομα, που γνώρισε, στο Internet.</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 στέλνει, ποτέ, μηνύματα με προσωπικά στοιχεία.</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 δίνει, ποτέ, τέτοια στοιχεία, στις "on </a:t>
            </a:r>
            <a:r>
              <a:rPr lang="el-GR" b="1" dirty="0" err="1">
                <a:solidFill>
                  <a:srgbClr val="002060"/>
                </a:solidFill>
              </a:rPr>
              <a:t>line</a:t>
            </a:r>
            <a:r>
              <a:rPr lang="el-GR" b="1" dirty="0">
                <a:solidFill>
                  <a:srgbClr val="002060"/>
                </a:solidFill>
              </a:rPr>
              <a:t>" συζητήσεις (</a:t>
            </a:r>
            <a:r>
              <a:rPr lang="el-GR" b="1" dirty="0" err="1">
                <a:solidFill>
                  <a:srgbClr val="002060"/>
                </a:solidFill>
              </a:rPr>
              <a:t>chat</a:t>
            </a:r>
            <a:r>
              <a:rPr lang="el-GR" b="1" dirty="0">
                <a:solidFill>
                  <a:srgbClr val="002060"/>
                </a:solidFill>
              </a:rPr>
              <a:t> </a:t>
            </a:r>
            <a:r>
              <a:rPr lang="el-GR" b="1" dirty="0" err="1">
                <a:solidFill>
                  <a:srgbClr val="002060"/>
                </a:solidFill>
              </a:rPr>
              <a:t>rooms</a:t>
            </a:r>
            <a:r>
              <a:rPr lang="el-GR" b="1" dirty="0">
                <a:solidFill>
                  <a:srgbClr val="002060"/>
                </a:solidFill>
              </a:rPr>
              <a:t>). </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Δεν αναφέρει, ποτέ, τα τραπεζικά στοιχεία της οικογένειας.</a:t>
            </a:r>
          </a:p>
          <a:p>
            <a:pPr marL="285750" lvl="0" indent="-285750">
              <a:buFont typeface="Arial" panose="020B0604020202020204" pitchFamily="34" charset="0"/>
              <a:buChar char="•"/>
            </a:pPr>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Δε δίνει, ποτέ και σε κανένα, τους κωδικούς πρόσβασης, που διαθέτει στο Internet. </a:t>
            </a:r>
          </a:p>
        </p:txBody>
      </p:sp>
    </p:spTree>
    <p:extLst>
      <p:ext uri="{BB962C8B-B14F-4D97-AF65-F5344CB8AC3E}">
        <p14:creationId xmlns:p14="http://schemas.microsoft.com/office/powerpoint/2010/main" val="316173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519483"/>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281382" y="1211319"/>
            <a:ext cx="9612808" cy="4385816"/>
          </a:xfrm>
          <a:prstGeom prst="rect">
            <a:avLst/>
          </a:prstGeom>
        </p:spPr>
        <p:txBody>
          <a:bodyPr wrap="square">
            <a:spAutoFit/>
          </a:bodyPr>
          <a:lstStyle/>
          <a:p>
            <a:pPr algn="ctr"/>
            <a:r>
              <a:rPr lang="el-GR" sz="2000" b="1" u="sng" dirty="0">
                <a:solidFill>
                  <a:srgbClr val="002060"/>
                </a:solidFill>
              </a:rPr>
              <a:t>Προστασία των παιδιών στο διαδίκτυο</a:t>
            </a:r>
            <a:endParaRPr lang="el-GR" sz="2000" b="1" dirty="0">
              <a:solidFill>
                <a:srgbClr val="002060"/>
              </a:solidFill>
            </a:endParaRPr>
          </a:p>
          <a:p>
            <a:pPr marL="285750" lvl="0" indent="-285750">
              <a:buFont typeface="Arial" panose="020B0604020202020204" pitchFamily="34" charset="0"/>
              <a:buChar char="•"/>
            </a:pPr>
            <a:endParaRPr lang="el-GR" b="1" dirty="0">
              <a:solidFill>
                <a:srgbClr val="002060"/>
              </a:solidFill>
            </a:endParaRPr>
          </a:p>
          <a:p>
            <a:pPr marL="285750" lvl="0" indent="-285750">
              <a:lnSpc>
                <a:spcPct val="150000"/>
              </a:lnSpc>
              <a:buFont typeface="Arial" panose="020B0604020202020204" pitchFamily="34" charset="0"/>
              <a:buChar char="•"/>
            </a:pPr>
            <a:r>
              <a:rPr lang="el-GR" b="1" dirty="0">
                <a:solidFill>
                  <a:srgbClr val="002060"/>
                </a:solidFill>
              </a:rPr>
              <a:t>Πρέπει να γνωρίζει ότι οι άνθρωποι δε λένε, πάντοτε, την αλήθεια στο διαδίκτυο.</a:t>
            </a:r>
          </a:p>
          <a:p>
            <a:pPr marL="285750" lvl="0" indent="-285750">
              <a:lnSpc>
                <a:spcPct val="150000"/>
              </a:lnSpc>
              <a:buFont typeface="Arial" panose="020B0604020202020204" pitchFamily="34" charset="0"/>
              <a:buChar char="•"/>
            </a:pPr>
            <a:r>
              <a:rPr lang="el-GR" b="1" dirty="0">
                <a:solidFill>
                  <a:srgbClr val="002060"/>
                </a:solidFill>
              </a:rPr>
              <a:t>Πρέπει να προσέχει, ιδιαίτερα, στις "on-</a:t>
            </a:r>
            <a:r>
              <a:rPr lang="el-GR" b="1" dirty="0" err="1">
                <a:solidFill>
                  <a:srgbClr val="002060"/>
                </a:solidFill>
              </a:rPr>
              <a:t>line</a:t>
            </a:r>
            <a:r>
              <a:rPr lang="el-GR" b="1" dirty="0">
                <a:solidFill>
                  <a:srgbClr val="002060"/>
                </a:solidFill>
              </a:rPr>
              <a:t>" συζητήσεις</a:t>
            </a:r>
          </a:p>
          <a:p>
            <a:pPr marL="285750" lvl="0" indent="-285750">
              <a:lnSpc>
                <a:spcPct val="150000"/>
              </a:lnSpc>
              <a:buFont typeface="Arial" panose="020B0604020202020204" pitchFamily="34" charset="0"/>
              <a:buChar char="•"/>
            </a:pPr>
            <a:r>
              <a:rPr lang="el-GR" b="1" dirty="0">
                <a:solidFill>
                  <a:srgbClr val="002060"/>
                </a:solidFill>
              </a:rPr>
              <a:t>Μπορεί κάποιος ενήλικας ή κάποιο μεγαλύτερο παιδί να επιδιώκει να ξεγελάσει το μικρό πλοηγό.</a:t>
            </a:r>
          </a:p>
          <a:p>
            <a:pPr marL="285750" lvl="0" indent="-285750">
              <a:lnSpc>
                <a:spcPct val="150000"/>
              </a:lnSpc>
              <a:buFont typeface="Arial" panose="020B0604020202020204" pitchFamily="34" charset="0"/>
              <a:buChar char="•"/>
            </a:pPr>
            <a:r>
              <a:rPr lang="el-GR" b="1" dirty="0">
                <a:solidFill>
                  <a:srgbClr val="002060"/>
                </a:solidFill>
              </a:rPr>
              <a:t>Αν κάποιος πει, ή γράψει κάτι παράξενο, σε μια "on-</a:t>
            </a:r>
            <a:r>
              <a:rPr lang="el-GR" b="1" dirty="0" err="1">
                <a:solidFill>
                  <a:srgbClr val="002060"/>
                </a:solidFill>
              </a:rPr>
              <a:t>line</a:t>
            </a:r>
            <a:r>
              <a:rPr lang="el-GR" b="1" dirty="0">
                <a:solidFill>
                  <a:srgbClr val="002060"/>
                </a:solidFill>
              </a:rPr>
              <a:t>" συζήτηση, ή σε κάποιο μήνυμά του, πρέπει να ενημερώσει, αμέσως, τους γονείς του.</a:t>
            </a:r>
          </a:p>
          <a:p>
            <a:pPr marL="285750" lvl="0" indent="-285750">
              <a:lnSpc>
                <a:spcPct val="150000"/>
              </a:lnSpc>
              <a:buFont typeface="Arial" panose="020B0604020202020204" pitchFamily="34" charset="0"/>
              <a:buChar char="•"/>
            </a:pPr>
            <a:r>
              <a:rPr lang="el-GR" b="1" dirty="0">
                <a:solidFill>
                  <a:srgbClr val="002060"/>
                </a:solidFill>
              </a:rPr>
              <a:t>Δεν πρέπει να απαντά, ποτέ, σε άσχημα, ή προκλητικά μηνύματα. </a:t>
            </a:r>
          </a:p>
          <a:p>
            <a:pPr marL="285750" lvl="0" indent="-285750">
              <a:lnSpc>
                <a:spcPct val="150000"/>
              </a:lnSpc>
              <a:buFont typeface="Arial" panose="020B0604020202020204" pitchFamily="34" charset="0"/>
              <a:buChar char="•"/>
            </a:pPr>
            <a:r>
              <a:rPr lang="el-GR" b="1" dirty="0">
                <a:solidFill>
                  <a:srgbClr val="002060"/>
                </a:solidFill>
              </a:rPr>
              <a:t>Δεν πρέπει να αποδέχεται καμία προσφορά, που μοιάζει ιδιαίτερα "συμφέρουσα" και η οποία προέρχεται, από κάποιο άγνωστο.</a:t>
            </a:r>
          </a:p>
        </p:txBody>
      </p:sp>
    </p:spTree>
    <p:extLst>
      <p:ext uri="{BB962C8B-B14F-4D97-AF65-F5344CB8AC3E}">
        <p14:creationId xmlns:p14="http://schemas.microsoft.com/office/powerpoint/2010/main" val="353843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8578" y="205448"/>
            <a:ext cx="8091055" cy="453580"/>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191265" y="1025952"/>
            <a:ext cx="9612808" cy="5724644"/>
          </a:xfrm>
          <a:prstGeom prst="rect">
            <a:avLst/>
          </a:prstGeom>
        </p:spPr>
        <p:txBody>
          <a:bodyPr wrap="square">
            <a:spAutoFit/>
          </a:bodyPr>
          <a:lstStyle/>
          <a:p>
            <a:pPr algn="ctr"/>
            <a:r>
              <a:rPr lang="el-GR" sz="2000" b="1" u="sng" dirty="0">
                <a:solidFill>
                  <a:srgbClr val="002060"/>
                </a:solidFill>
              </a:rPr>
              <a:t>Προστασία των παιδιών στο διαδίκτυο</a:t>
            </a:r>
            <a:endParaRPr lang="el-GR" sz="2000" b="1" dirty="0">
              <a:solidFill>
                <a:srgbClr val="002060"/>
              </a:solidFill>
            </a:endParaRPr>
          </a:p>
          <a:p>
            <a:pPr lvl="0"/>
            <a:endParaRPr lang="el-GR" b="1" dirty="0">
              <a:solidFill>
                <a:srgbClr val="002060"/>
              </a:solidFill>
            </a:endParaRPr>
          </a:p>
          <a:p>
            <a:pPr marL="285750" lvl="0" indent="-285750">
              <a:buFont typeface="Arial" panose="020B0604020202020204" pitchFamily="34" charset="0"/>
              <a:buChar char="•"/>
            </a:pPr>
            <a:r>
              <a:rPr lang="el-GR" b="1" dirty="0">
                <a:solidFill>
                  <a:srgbClr val="002060"/>
                </a:solidFill>
              </a:rPr>
              <a:t>Πρέπει να αναζητήσει μήπως ο </a:t>
            </a:r>
            <a:r>
              <a:rPr lang="el-GR" b="1" dirty="0" err="1">
                <a:solidFill>
                  <a:srgbClr val="002060"/>
                </a:solidFill>
              </a:rPr>
              <a:t>πάροχος</a:t>
            </a:r>
            <a:r>
              <a:rPr lang="el-GR" b="1" dirty="0">
                <a:solidFill>
                  <a:srgbClr val="002060"/>
                </a:solidFill>
              </a:rPr>
              <a:t> υπηρεσιών διαδικτύου, που τον εξυπηρετεί, διαθέτει ελεγχόμενους χώρους συζητήσεων (</a:t>
            </a:r>
            <a:r>
              <a:rPr lang="el-GR" b="1" dirty="0" err="1">
                <a:solidFill>
                  <a:srgbClr val="002060"/>
                </a:solidFill>
              </a:rPr>
              <a:t>chat</a:t>
            </a:r>
            <a:r>
              <a:rPr lang="el-GR" b="1" dirty="0">
                <a:solidFill>
                  <a:srgbClr val="002060"/>
                </a:solidFill>
              </a:rPr>
              <a:t> </a:t>
            </a:r>
            <a:r>
              <a:rPr lang="el-GR" b="1" dirty="0" err="1">
                <a:solidFill>
                  <a:srgbClr val="002060"/>
                </a:solidFill>
              </a:rPr>
              <a:t>rooms</a:t>
            </a:r>
            <a:r>
              <a:rPr lang="el-GR" b="1" dirty="0">
                <a:solidFill>
                  <a:srgbClr val="002060"/>
                </a:solidFill>
              </a:rPr>
              <a:t>), για παιδιά της ηλικίας του. </a:t>
            </a:r>
          </a:p>
          <a:p>
            <a:pPr marL="285750" lvl="0" indent="-285750">
              <a:buFont typeface="Arial" panose="020B0604020202020204" pitchFamily="34" charset="0"/>
              <a:buChar char="•"/>
            </a:pPr>
            <a:r>
              <a:rPr lang="el-GR" b="1" dirty="0">
                <a:solidFill>
                  <a:srgbClr val="002060"/>
                </a:solidFill>
              </a:rPr>
              <a:t>Πρέπει να αποφεύγει, πάντοτε, τις ιστοσελίδες, που απευθύνονται, αποκλειστικά, σε ενήλικες. </a:t>
            </a:r>
          </a:p>
          <a:p>
            <a:pPr marL="285750" lvl="0" indent="-285750">
              <a:buFont typeface="Arial" panose="020B0604020202020204" pitchFamily="34" charset="0"/>
              <a:buChar char="•"/>
            </a:pPr>
            <a:r>
              <a:rPr lang="el-GR" b="1" dirty="0">
                <a:solidFill>
                  <a:srgbClr val="002060"/>
                </a:solidFill>
              </a:rPr>
              <a:t>Δεν πρέπει να επιλέγει συνδέσμους (</a:t>
            </a:r>
            <a:r>
              <a:rPr lang="el-GR" b="1" dirty="0" err="1">
                <a:solidFill>
                  <a:srgbClr val="002060"/>
                </a:solidFill>
              </a:rPr>
              <a:t>web</a:t>
            </a:r>
            <a:r>
              <a:rPr lang="el-GR" b="1" dirty="0">
                <a:solidFill>
                  <a:srgbClr val="002060"/>
                </a:solidFill>
              </a:rPr>
              <a:t> </a:t>
            </a:r>
            <a:r>
              <a:rPr lang="el-GR" b="1" dirty="0" err="1">
                <a:solidFill>
                  <a:srgbClr val="002060"/>
                </a:solidFill>
              </a:rPr>
              <a:t>links</a:t>
            </a:r>
            <a:r>
              <a:rPr lang="el-GR" b="1" dirty="0">
                <a:solidFill>
                  <a:srgbClr val="002060"/>
                </a:solidFill>
              </a:rPr>
              <a:t>), σε ηλεκτρονικά μηνύματα και να μην ανοίγει αρχεία επισυναπτόμενα, σε μηνύματα, που προέρχονται από ανθρώπους άγνωστους. </a:t>
            </a:r>
          </a:p>
          <a:p>
            <a:pPr marL="285750" indent="-285750">
              <a:buFont typeface="Arial" panose="020B0604020202020204" pitchFamily="34" charset="0"/>
              <a:buChar char="•"/>
            </a:pPr>
            <a:r>
              <a:rPr lang="el-GR" b="1" dirty="0">
                <a:solidFill>
                  <a:srgbClr val="002060"/>
                </a:solidFill>
              </a:rPr>
              <a:t>Δεν πρέπει να παίζει με παιχνίδια που συνδέονται στο διαδίκτυο. Τα παιχνίδια αυτά θέτουν σε σημαντικούς κινδύνους τα παιδιά. </a:t>
            </a:r>
          </a:p>
          <a:p>
            <a:pPr marL="285750" indent="-285750">
              <a:buFont typeface="Arial" panose="020B0604020202020204" pitchFamily="34" charset="0"/>
              <a:buChar char="•"/>
            </a:pPr>
            <a:endParaRPr lang="el-GR" b="1" dirty="0">
              <a:solidFill>
                <a:srgbClr val="002060"/>
              </a:solidFill>
            </a:endParaRPr>
          </a:p>
          <a:p>
            <a:endParaRPr lang="el-GR" b="1" dirty="0">
              <a:solidFill>
                <a:srgbClr val="002060"/>
              </a:solidFill>
            </a:endParaRPr>
          </a:p>
          <a:p>
            <a:r>
              <a:rPr lang="el-GR" b="1" dirty="0">
                <a:solidFill>
                  <a:srgbClr val="002060"/>
                </a:solidFill>
              </a:rPr>
              <a:t>Στην Ελλάδα έχει δημιουργηθεί μία ιστοσελίδα, που βοηθάει τους γονείς να δημιουργήσουν ένα ασφαλές ψηφιακό περιβάλλον. Ας την εμπιστευθούμε, ας τη μελετήσουμε και ας εφαρμόσουμε τις προτάσεις της, για το καλό των παιδιών μας. </a:t>
            </a:r>
          </a:p>
          <a:p>
            <a:endParaRPr lang="el-GR" b="1" dirty="0">
              <a:solidFill>
                <a:srgbClr val="002060"/>
              </a:solidFill>
            </a:endParaRPr>
          </a:p>
          <a:p>
            <a:pPr algn="ctr"/>
            <a:r>
              <a:rPr lang="en-US" sz="2400" b="1" dirty="0">
                <a:solidFill>
                  <a:srgbClr val="002060"/>
                </a:solidFill>
              </a:rPr>
              <a:t>https://saferinternet4kids.gr/nea/addictivedesign/</a:t>
            </a:r>
            <a:endParaRPr lang="el-GR" sz="2400" b="1" dirty="0">
              <a:solidFill>
                <a:srgbClr val="002060"/>
              </a:solidFill>
            </a:endParaRPr>
          </a:p>
          <a:p>
            <a:pPr marL="285750" lvl="0" indent="-285750">
              <a:buFont typeface="Arial" panose="020B0604020202020204" pitchFamily="34" charset="0"/>
              <a:buChar char="•"/>
            </a:pPr>
            <a:endParaRPr lang="el-GR" b="1" dirty="0">
              <a:solidFill>
                <a:srgbClr val="002060"/>
              </a:solidFill>
            </a:endParaRPr>
          </a:p>
        </p:txBody>
      </p:sp>
    </p:spTree>
    <p:extLst>
      <p:ext uri="{BB962C8B-B14F-4D97-AF65-F5344CB8AC3E}">
        <p14:creationId xmlns:p14="http://schemas.microsoft.com/office/powerpoint/2010/main" val="4092253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20438"/>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625713" y="1163782"/>
            <a:ext cx="7902244" cy="5031121"/>
          </a:xfrm>
          <a:prstGeom prst="rect">
            <a:avLst/>
          </a:prstGeom>
        </p:spPr>
        <p:txBody>
          <a:bodyPr wrap="square">
            <a:spAutoFit/>
          </a:bodyPr>
          <a:lstStyle/>
          <a:p>
            <a:pPr algn="ctr">
              <a:lnSpc>
                <a:spcPct val="115000"/>
              </a:lnSpc>
              <a:spcAft>
                <a:spcPts val="800"/>
              </a:spcAft>
            </a:pPr>
            <a:r>
              <a:rPr lang="el-GR" sz="2400" b="1" kern="100" dirty="0">
                <a:solidFill>
                  <a:srgbClr val="002060"/>
                </a:solidFill>
                <a:ea typeface="Aptos"/>
                <a:cs typeface="Times New Roman" panose="02020603050405020304" pitchFamily="18" charset="0"/>
              </a:rPr>
              <a:t>Ώρα για ασκήσεις!</a:t>
            </a:r>
          </a:p>
          <a:p>
            <a:pPr algn="just">
              <a:lnSpc>
                <a:spcPct val="115000"/>
              </a:lnSpc>
              <a:spcAft>
                <a:spcPts val="800"/>
              </a:spcAft>
            </a:pPr>
            <a:r>
              <a:rPr lang="el-GR" sz="2000" b="1" kern="100" dirty="0">
                <a:solidFill>
                  <a:srgbClr val="002060"/>
                </a:solidFill>
                <a:ea typeface="Aptos"/>
                <a:cs typeface="Times New Roman" panose="02020603050405020304" pitchFamily="18" charset="0"/>
              </a:rPr>
              <a:t>Ο μικρός «</a:t>
            </a:r>
            <a:r>
              <a:rPr lang="el-GR" sz="2000" b="1" kern="100" dirty="0" err="1">
                <a:solidFill>
                  <a:srgbClr val="002060"/>
                </a:solidFill>
                <a:ea typeface="Aptos"/>
                <a:cs typeface="Times New Roman" panose="02020603050405020304" pitchFamily="18" charset="0"/>
              </a:rPr>
              <a:t>σέρφερ</a:t>
            </a:r>
            <a:r>
              <a:rPr lang="el-GR" sz="2000" b="1" kern="100" dirty="0">
                <a:solidFill>
                  <a:srgbClr val="002060"/>
                </a:solidFill>
                <a:ea typeface="Aptos"/>
                <a:cs typeface="Times New Roman" panose="02020603050405020304" pitchFamily="18" charset="0"/>
              </a:rPr>
              <a:t>»: </a:t>
            </a:r>
          </a:p>
          <a:p>
            <a:pPr algn="just">
              <a:lnSpc>
                <a:spcPct val="115000"/>
              </a:lnSpc>
              <a:spcAft>
                <a:spcPts val="800"/>
              </a:spcAft>
            </a:pPr>
            <a:endParaRPr lang="el-GR" sz="2000" b="1" kern="100" dirty="0">
              <a:solidFill>
                <a:srgbClr val="002060"/>
              </a:solidFill>
              <a:ea typeface="Aptos"/>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l-GR" sz="2000" b="1" kern="100" dirty="0">
                <a:solidFill>
                  <a:srgbClr val="002060"/>
                </a:solidFill>
                <a:ea typeface="Aptos"/>
                <a:cs typeface="Times New Roman" panose="02020603050405020304" pitchFamily="18" charset="0"/>
              </a:rPr>
              <a:t>Δε πρέπει να αποδέχεται, ποτέ, κάποια συνάντηση, με άτομα, που γνώρισε, μέσω Internet.</a:t>
            </a:r>
          </a:p>
          <a:p>
            <a:pPr marL="342900" lvl="0" indent="-342900" algn="just">
              <a:lnSpc>
                <a:spcPct val="107000"/>
              </a:lnSpc>
              <a:spcAft>
                <a:spcPts val="0"/>
              </a:spcAft>
              <a:buFont typeface="Symbol" panose="05050102010706020507" pitchFamily="18" charset="2"/>
              <a:buChar char=""/>
            </a:pPr>
            <a:r>
              <a:rPr lang="el-GR" sz="2000" b="1" kern="100" dirty="0">
                <a:solidFill>
                  <a:srgbClr val="002060"/>
                </a:solidFill>
                <a:ea typeface="Aptos"/>
                <a:cs typeface="Times New Roman" panose="02020603050405020304" pitchFamily="18" charset="0"/>
              </a:rPr>
              <a:t>Πρέπει να γνωρίζει ότι οι άνθρωποι, με τους οποίους επικοινωνεί "on-</a:t>
            </a:r>
            <a:r>
              <a:rPr lang="el-GR" sz="2000" b="1" kern="100" dirty="0" err="1">
                <a:solidFill>
                  <a:srgbClr val="002060"/>
                </a:solidFill>
                <a:ea typeface="Aptos"/>
                <a:cs typeface="Times New Roman" panose="02020603050405020304" pitchFamily="18" charset="0"/>
              </a:rPr>
              <a:t>line</a:t>
            </a:r>
            <a:r>
              <a:rPr lang="el-GR" sz="2000" b="1" kern="100" dirty="0">
                <a:solidFill>
                  <a:srgbClr val="002060"/>
                </a:solidFill>
                <a:ea typeface="Aptos"/>
                <a:cs typeface="Times New Roman" panose="02020603050405020304" pitchFamily="18" charset="0"/>
              </a:rPr>
              <a:t>", δεν είναι πάντοτε αυτοί, που δείχνουν, ακόμη και όταν έχει επικοινωνήσει, μαζί τους, πολλές φορές.</a:t>
            </a:r>
          </a:p>
          <a:p>
            <a:pPr marL="342900" lvl="0" indent="-342900" algn="just">
              <a:lnSpc>
                <a:spcPct val="107000"/>
              </a:lnSpc>
              <a:spcAft>
                <a:spcPts val="800"/>
              </a:spcAft>
              <a:buFont typeface="Symbol" panose="05050102010706020507" pitchFamily="18" charset="2"/>
              <a:buChar char=""/>
            </a:pPr>
            <a:r>
              <a:rPr lang="el-GR" sz="2000" b="1" kern="100" dirty="0">
                <a:solidFill>
                  <a:srgbClr val="002060"/>
                </a:solidFill>
                <a:ea typeface="Aptos"/>
                <a:cs typeface="Times New Roman" panose="02020603050405020304" pitchFamily="18" charset="0"/>
              </a:rPr>
              <a:t>Να δίνει πάντα, τους κωδικούς πρόσβασης, που διαθέτει στο Internet. </a:t>
            </a:r>
          </a:p>
          <a:p>
            <a:pPr marL="342900" lvl="0" indent="-342900" algn="just">
              <a:lnSpc>
                <a:spcPct val="107000"/>
              </a:lnSpc>
              <a:spcAft>
                <a:spcPts val="800"/>
              </a:spcAft>
              <a:buFont typeface="Symbol" panose="05050102010706020507" pitchFamily="18" charset="2"/>
              <a:buChar char=""/>
            </a:pPr>
            <a:endParaRPr lang="el-GR" sz="2000" b="1" kern="100" dirty="0">
              <a:solidFill>
                <a:srgbClr val="002060"/>
              </a:solidFill>
              <a:ea typeface="Aptos"/>
              <a:cs typeface="Times New Roman" panose="02020603050405020304" pitchFamily="18" charset="0"/>
            </a:endParaRPr>
          </a:p>
          <a:p>
            <a:pPr algn="just">
              <a:lnSpc>
                <a:spcPct val="107000"/>
              </a:lnSpc>
              <a:spcAft>
                <a:spcPts val="800"/>
              </a:spcAft>
            </a:pPr>
            <a:r>
              <a:rPr lang="el-GR" sz="2000" b="1" kern="100" dirty="0">
                <a:solidFill>
                  <a:srgbClr val="002060"/>
                </a:solidFill>
                <a:ea typeface="Aptos"/>
                <a:cs typeface="Times New Roman" panose="02020603050405020304" pitchFamily="18" charset="0"/>
              </a:rPr>
              <a:t>Ποιες από τις παραπάνω προτάσεις ισχύουν; </a:t>
            </a:r>
            <a:endParaRPr lang="el-GR" sz="2000"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28383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568422"/>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7150444" y="1408682"/>
            <a:ext cx="5148648" cy="410882"/>
          </a:xfrm>
          <a:prstGeom prst="rect">
            <a:avLst/>
          </a:prstGeom>
        </p:spPr>
        <p:txBody>
          <a:bodyPr wrap="square">
            <a:spAutoFit/>
          </a:bodyPr>
          <a:lstStyle/>
          <a:p>
            <a:pPr algn="just">
              <a:lnSpc>
                <a:spcPct val="115000"/>
              </a:lnSpc>
              <a:spcAft>
                <a:spcPts val="800"/>
              </a:spcAft>
            </a:pPr>
            <a:r>
              <a:rPr lang="en-US" b="1" dirty="0">
                <a:solidFill>
                  <a:srgbClr val="002060"/>
                </a:solidFill>
              </a:rPr>
              <a:t>https://www.kepka.org/enimerosi/idea</a:t>
            </a:r>
            <a:endParaRPr lang="el-GR" b="1" kern="100" dirty="0">
              <a:solidFill>
                <a:srgbClr val="002060"/>
              </a:solidFill>
              <a:ea typeface="Aptos"/>
              <a:cs typeface="Times New Roman" panose="02020603050405020304" pitchFamily="18" charset="0"/>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2666" y="1408682"/>
            <a:ext cx="4820276" cy="4311863"/>
          </a:xfrm>
          <a:prstGeom prst="rect">
            <a:avLst/>
          </a:prstGeom>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243" y="2728787"/>
            <a:ext cx="4728519" cy="4129213"/>
          </a:xfrm>
          <a:prstGeom prst="rect">
            <a:avLst/>
          </a:prstGeom>
        </p:spPr>
      </p:pic>
      <p:sp>
        <p:nvSpPr>
          <p:cNvPr id="8" name="TextBox 7"/>
          <p:cNvSpPr txBox="1"/>
          <p:nvPr/>
        </p:nvSpPr>
        <p:spPr>
          <a:xfrm>
            <a:off x="2281382" y="932949"/>
            <a:ext cx="2973860" cy="461665"/>
          </a:xfrm>
          <a:prstGeom prst="rect">
            <a:avLst/>
          </a:prstGeom>
          <a:noFill/>
        </p:spPr>
        <p:txBody>
          <a:bodyPr wrap="square" rtlCol="0">
            <a:spAutoFit/>
          </a:bodyPr>
          <a:lstStyle/>
          <a:p>
            <a:r>
              <a:rPr lang="el-GR" sz="2400" b="1" dirty="0">
                <a:solidFill>
                  <a:srgbClr val="002060"/>
                </a:solidFill>
              </a:rPr>
              <a:t>ΦΥΛΛΑΔΙΟ</a:t>
            </a:r>
          </a:p>
        </p:txBody>
      </p:sp>
    </p:spTree>
    <p:extLst>
      <p:ext uri="{BB962C8B-B14F-4D97-AF65-F5344CB8AC3E}">
        <p14:creationId xmlns:p14="http://schemas.microsoft.com/office/powerpoint/2010/main" val="3783412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20438"/>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281382" y="590378"/>
            <a:ext cx="9390797" cy="6953186"/>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algn="ctr">
              <a:lnSpc>
                <a:spcPct val="150000"/>
              </a:lnSpc>
              <a:spcAft>
                <a:spcPts val="800"/>
              </a:spcAft>
            </a:pPr>
            <a:r>
              <a:rPr lang="el-GR" sz="2400" b="1" kern="100" dirty="0">
                <a:solidFill>
                  <a:srgbClr val="002060"/>
                </a:solidFill>
                <a:ea typeface="Aptos"/>
                <a:cs typeface="Times New Roman" panose="02020603050405020304" pitchFamily="18" charset="0"/>
              </a:rPr>
              <a:t>Αξιολόγηση</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Πιστεύετε ότι καλύψαμε όλες τις απορίες σας σχετικά με τις διαδικτυακές παγίδες;</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Θα θέλατε να αναπτύξουμε κάποιο θέμα από όσα συζητήθηκαν σήμερα εκτενέστερα;</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Υπάρχει κάποιο θέμα που δεν καλύφθηκε;</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Σας άρεσε ο τρόπος παρουσίασης των θεμάτων;</a:t>
            </a:r>
          </a:p>
          <a:p>
            <a:pPr marL="285750" indent="-285750" algn="just">
              <a:lnSpc>
                <a:spcPct val="150000"/>
              </a:lnSpc>
              <a:spcAft>
                <a:spcPts val="800"/>
              </a:spcAft>
              <a:buFont typeface="Arial" panose="020B0604020202020204" pitchFamily="34" charset="0"/>
              <a:buChar char="•"/>
            </a:pPr>
            <a:r>
              <a:rPr lang="el-GR" b="1" kern="100" dirty="0">
                <a:solidFill>
                  <a:srgbClr val="002060"/>
                </a:solidFill>
                <a:ea typeface="Aptos"/>
                <a:cs typeface="Times New Roman" panose="02020603050405020304" pitchFamily="18" charset="0"/>
              </a:rPr>
              <a:t>Έχετε να μας προτείνετε κάποια βελτίωση για τα επόμενα σεμινάρια;</a:t>
            </a:r>
          </a:p>
          <a:p>
            <a:pPr marL="285750" indent="-285750" algn="just">
              <a:lnSpc>
                <a:spcPct val="150000"/>
              </a:lnSpc>
              <a:spcAft>
                <a:spcPts val="800"/>
              </a:spcAft>
              <a:buFont typeface="Arial" panose="020B0604020202020204" pitchFamily="34" charset="0"/>
              <a:buChar char="•"/>
            </a:pPr>
            <a:endParaRPr lang="el-GR" b="1" kern="100" dirty="0">
              <a:solidFill>
                <a:srgbClr val="002060"/>
              </a:solidFill>
              <a:ea typeface="Aptos"/>
              <a:cs typeface="Times New Roman" panose="02020603050405020304" pitchFamily="18" charset="0"/>
            </a:endParaRPr>
          </a:p>
          <a:p>
            <a:pPr algn="ctr">
              <a:lnSpc>
                <a:spcPct val="150000"/>
              </a:lnSpc>
              <a:spcAft>
                <a:spcPts val="800"/>
              </a:spcAft>
            </a:pPr>
            <a:r>
              <a:rPr lang="el-GR" b="1" kern="100" dirty="0">
                <a:solidFill>
                  <a:srgbClr val="002060"/>
                </a:solidFill>
                <a:ea typeface="Aptos"/>
                <a:cs typeface="Times New Roman" panose="02020603050405020304" pitchFamily="18" charset="0"/>
              </a:rPr>
              <a:t>Παρακαλούμε να συμπληρώσετε τα ερωτηματολόγια που σας έχουν δοθεί.</a:t>
            </a:r>
          </a:p>
          <a:p>
            <a:pPr algn="ctr">
              <a:lnSpc>
                <a:spcPct val="150000"/>
              </a:lnSpc>
              <a:spcAft>
                <a:spcPts val="800"/>
              </a:spcAft>
            </a:pPr>
            <a:r>
              <a:rPr lang="el-GR" sz="2400" b="1" kern="100" dirty="0">
                <a:solidFill>
                  <a:srgbClr val="002060"/>
                </a:solidFill>
                <a:ea typeface="Aptos"/>
                <a:cs typeface="Times New Roman" panose="02020603050405020304" pitchFamily="18" charset="0"/>
              </a:rPr>
              <a:t>Τα ερωτηματολόγια είναι ανώνυμα.</a:t>
            </a:r>
          </a:p>
          <a:p>
            <a:pPr marL="285750" indent="-285750" algn="just">
              <a:lnSpc>
                <a:spcPct val="115000"/>
              </a:lnSpc>
              <a:spcAft>
                <a:spcPts val="800"/>
              </a:spcAft>
              <a:buFont typeface="Arial" panose="020B0604020202020204" pitchFamily="34" charset="0"/>
              <a:buChar char="•"/>
            </a:pPr>
            <a:endParaRPr lang="el-GR" sz="1600" b="1" kern="100" dirty="0">
              <a:solidFill>
                <a:prstClr val="white"/>
              </a:solidFill>
              <a:ea typeface="Aptos"/>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el-GR" sz="1600" b="1" kern="100" dirty="0">
              <a:solidFill>
                <a:prstClr val="white"/>
              </a:solidFill>
              <a:ea typeface="Aptos"/>
              <a:cs typeface="Times New Roman" panose="02020603050405020304" pitchFamily="18" charset="0"/>
            </a:endParaRPr>
          </a:p>
        </p:txBody>
      </p:sp>
    </p:spTree>
    <p:extLst>
      <p:ext uri="{BB962C8B-B14F-4D97-AF65-F5344CB8AC3E}">
        <p14:creationId xmlns:p14="http://schemas.microsoft.com/office/powerpoint/2010/main" val="314204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2188" y="353728"/>
            <a:ext cx="8091055" cy="720438"/>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990335" y="1819564"/>
            <a:ext cx="7809470" cy="3065455"/>
          </a:xfrm>
          <a:prstGeom prst="rect">
            <a:avLst/>
          </a:prstGeom>
        </p:spPr>
        <p:txBody>
          <a:bodyPr wrap="square">
            <a:spAutoFit/>
          </a:bodyPr>
          <a:lstStyle/>
          <a:p>
            <a:pPr algn="ctr">
              <a:lnSpc>
                <a:spcPct val="115000"/>
              </a:lnSpc>
              <a:spcAft>
                <a:spcPts val="0"/>
              </a:spcAft>
            </a:pPr>
            <a:r>
              <a:rPr lang="el-GR" sz="2400" b="1" kern="100" dirty="0">
                <a:solidFill>
                  <a:srgbClr val="002060"/>
                </a:solidFill>
                <a:ea typeface="Aptos"/>
                <a:cs typeface="Times New Roman" panose="02020603050405020304" pitchFamily="18" charset="0"/>
              </a:rPr>
              <a:t>Αξιολόγηση</a:t>
            </a:r>
          </a:p>
          <a:p>
            <a:pPr algn="just">
              <a:lnSpc>
                <a:spcPct val="115000"/>
              </a:lnSpc>
              <a:spcAft>
                <a:spcPts val="0"/>
              </a:spcAft>
            </a:pPr>
            <a:endParaRPr lang="el-GR" b="1" kern="100" dirty="0">
              <a:solidFill>
                <a:srgbClr val="002060"/>
              </a:solidFill>
              <a:ea typeface="Aptos"/>
              <a:cs typeface="Times New Roman" panose="02020603050405020304" pitchFamily="18" charset="0"/>
            </a:endParaRPr>
          </a:p>
          <a:p>
            <a:pPr algn="just">
              <a:lnSpc>
                <a:spcPct val="115000"/>
              </a:lnSpc>
              <a:spcAft>
                <a:spcPts val="0"/>
              </a:spcAft>
            </a:pPr>
            <a:r>
              <a:rPr lang="el-GR" b="1" kern="100" dirty="0">
                <a:solidFill>
                  <a:srgbClr val="002060"/>
                </a:solidFill>
                <a:ea typeface="Aptos"/>
                <a:cs typeface="Times New Roman" panose="02020603050405020304" pitchFamily="18" charset="0"/>
              </a:rPr>
              <a:t>Τέλος, σας ζητάμε να γράψετε πώς σκοπεύετε να χρησιμοποιήσετε τη γνώση που αποκτήσατε, στον επόμενο μήνα, στους επόμενους έξι μήνες, στον επόμενο χρόνο. </a:t>
            </a:r>
          </a:p>
          <a:p>
            <a:pPr algn="just">
              <a:lnSpc>
                <a:spcPct val="115000"/>
              </a:lnSpc>
              <a:spcAft>
                <a:spcPts val="0"/>
              </a:spcAft>
            </a:pPr>
            <a:endParaRPr lang="el-GR" b="1" kern="100" dirty="0">
              <a:solidFill>
                <a:srgbClr val="002060"/>
              </a:solidFill>
              <a:ea typeface="Aptos"/>
              <a:cs typeface="Times New Roman" panose="02020603050405020304" pitchFamily="18" charset="0"/>
            </a:endParaRPr>
          </a:p>
          <a:p>
            <a:pPr algn="just">
              <a:lnSpc>
                <a:spcPct val="115000"/>
              </a:lnSpc>
              <a:spcAft>
                <a:spcPts val="0"/>
              </a:spcAft>
            </a:pPr>
            <a:r>
              <a:rPr lang="el-GR" b="1" kern="100" dirty="0">
                <a:solidFill>
                  <a:srgbClr val="002060"/>
                </a:solidFill>
                <a:ea typeface="Aptos"/>
                <a:cs typeface="Times New Roman" panose="02020603050405020304" pitchFamily="18" charset="0"/>
              </a:rPr>
              <a:t>Αυτά μπορείτε να τα γράψετε σε </a:t>
            </a:r>
            <a:r>
              <a:rPr lang="en-US" b="1" kern="100" dirty="0">
                <a:solidFill>
                  <a:srgbClr val="002060"/>
                </a:solidFill>
                <a:ea typeface="Aptos"/>
                <a:cs typeface="Times New Roman" panose="02020603050405020304" pitchFamily="18" charset="0"/>
              </a:rPr>
              <a:t>post-it</a:t>
            </a:r>
            <a:r>
              <a:rPr lang="el-GR" b="1" kern="100" dirty="0">
                <a:solidFill>
                  <a:srgbClr val="002060"/>
                </a:solidFill>
                <a:ea typeface="Aptos"/>
                <a:cs typeface="Times New Roman" panose="02020603050405020304" pitchFamily="18" charset="0"/>
              </a:rPr>
              <a:t> και να τα κολλήσετε όλα μαζί πάνω σε έναν πίνακα, ως αναμνηστικό δώρο σε εμάς, τους εκπαιδευτές σας.</a:t>
            </a:r>
            <a:endParaRPr lang="el-GR"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339538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413275" y="3121143"/>
            <a:ext cx="7809470" cy="735073"/>
          </a:xfrm>
          <a:prstGeom prst="rect">
            <a:avLst/>
          </a:prstGeom>
        </p:spPr>
        <p:txBody>
          <a:bodyPr wrap="square">
            <a:spAutoFit/>
          </a:bodyPr>
          <a:lstStyle/>
          <a:p>
            <a:pPr algn="ctr">
              <a:lnSpc>
                <a:spcPct val="115000"/>
              </a:lnSpc>
              <a:spcAft>
                <a:spcPts val="0"/>
              </a:spcAft>
            </a:pPr>
            <a:r>
              <a:rPr lang="el-GR" sz="4000" b="1" kern="100" dirty="0">
                <a:solidFill>
                  <a:srgbClr val="002060"/>
                </a:solidFill>
                <a:ea typeface="Aptos"/>
                <a:cs typeface="Times New Roman" panose="02020603050405020304" pitchFamily="18" charset="0"/>
              </a:rPr>
              <a:t>ΕΥΧΑΡΙΣΤΟΥΜΕ ΠΟΛΥ!</a:t>
            </a:r>
            <a:endParaRPr lang="el-GR" sz="4000"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422780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4"/>
            <a:ext cx="8091055" cy="1279623"/>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113093" y="1756918"/>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677297" y="1756918"/>
            <a:ext cx="9251091" cy="4678204"/>
          </a:xfrm>
          <a:prstGeom prst="rect">
            <a:avLst/>
          </a:prstGeom>
          <a:noFill/>
        </p:spPr>
        <p:txBody>
          <a:bodyPr wrap="square" rtlCol="0">
            <a:spAutoFit/>
          </a:bodyPr>
          <a:lstStyle/>
          <a:p>
            <a:pPr marL="342900" indent="-342900" algn="just">
              <a:buFont typeface="Wingdings" panose="05000000000000000000" pitchFamily="2" charset="2"/>
              <a:buChar char="Ø"/>
            </a:pPr>
            <a:r>
              <a:rPr lang="el-GR" sz="2000" b="1" dirty="0">
                <a:solidFill>
                  <a:srgbClr val="002060"/>
                </a:solidFill>
              </a:rPr>
              <a:t>Το Ευρωπαϊκό Πρόγραμμα IDEA στοχεύει να βελτιώσει τις ικανότητες των καταναλωτών, ώστε να μπορούν να λειτουργήσουν με ασφάλεια στην ψηφιακή αγορά. </a:t>
            </a:r>
          </a:p>
          <a:p>
            <a:pPr marL="342900" indent="-342900" algn="just">
              <a:buFont typeface="Wingdings" panose="05000000000000000000" pitchFamily="2" charset="2"/>
              <a:buChar char="Ø"/>
            </a:pPr>
            <a:endParaRPr lang="el-GR" sz="2000" b="1"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Οι αγορές διαρκώς γίνονται πιο σύνθετες και οι καταναλωτές δεν μπορούν να προχωρήσουν σε πληροφορημένες και σωστές επιλογές. Η ψηφιακή μετάβαση των αγορών, έχει ως αποτέλεσμα την σύγχυση των καταναλωτών.</a:t>
            </a:r>
          </a:p>
          <a:p>
            <a:pPr marL="342900" indent="-342900" algn="just">
              <a:buFont typeface="Wingdings" panose="05000000000000000000" pitchFamily="2" charset="2"/>
              <a:buChar char="Ø"/>
            </a:pPr>
            <a:endParaRPr lang="el-GR" sz="2000" b="1"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Η εκπαίδευση των καταναλωτών στην ψηφιακή πραγματικότητα μπορεί να οδηγήσει σε μεγαλύτερη ασφάλεια ψηφιακών συναλλαγών και ηλεκτρονικών αγορών, να πυροδοτήσει την υιοθέτηση μιας κουλτούρας κριτικής σκέψης, ενεργούς συμμετοχής στο κοινωνικό γίγνεσθαι και συνειδητοποιημένων επιλογών.</a:t>
            </a:r>
          </a:p>
          <a:p>
            <a:pPr algn="just"/>
            <a:endParaRPr lang="el-GR" b="1" dirty="0">
              <a:solidFill>
                <a:srgbClr val="002060"/>
              </a:solidFill>
            </a:endParaRPr>
          </a:p>
        </p:txBody>
      </p:sp>
    </p:spTree>
    <p:extLst>
      <p:ext uri="{BB962C8B-B14F-4D97-AF65-F5344CB8AC3E}">
        <p14:creationId xmlns:p14="http://schemas.microsoft.com/office/powerpoint/2010/main" val="359659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5"/>
            <a:ext cx="8091055" cy="1174704"/>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113093" y="1756918"/>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660823" y="1682777"/>
            <a:ext cx="8493209" cy="3754874"/>
          </a:xfrm>
          <a:prstGeom prst="rect">
            <a:avLst/>
          </a:prstGeom>
          <a:noFill/>
        </p:spPr>
        <p:txBody>
          <a:bodyPr wrap="square" rtlCol="0">
            <a:spAutoFit/>
          </a:bodyPr>
          <a:lstStyle/>
          <a:p>
            <a:pPr algn="just"/>
            <a:r>
              <a:rPr lang="el-GR" sz="2000" b="1" dirty="0">
                <a:solidFill>
                  <a:srgbClr val="002060"/>
                </a:solidFill>
              </a:rPr>
              <a:t>Το ΚΕ.Π.ΚΑ. δημιούργησε:</a:t>
            </a:r>
          </a:p>
          <a:p>
            <a:pPr algn="just"/>
            <a:endParaRPr lang="el-GR" sz="2000" b="1" dirty="0">
              <a:solidFill>
                <a:srgbClr val="002060"/>
              </a:solidFill>
            </a:endParaRPr>
          </a:p>
          <a:p>
            <a:pPr marL="342900" indent="-342900" algn="just">
              <a:buFont typeface="Wingdings" panose="05000000000000000000" pitchFamily="2" charset="2"/>
              <a:buChar char="ü"/>
            </a:pPr>
            <a:r>
              <a:rPr lang="el-GR" sz="2000" b="1" dirty="0">
                <a:solidFill>
                  <a:srgbClr val="002060"/>
                </a:solidFill>
              </a:rPr>
              <a:t>Εκπαιδευτικό υλικό</a:t>
            </a:r>
          </a:p>
          <a:p>
            <a:pPr marL="342900" indent="-342900" algn="just">
              <a:buFont typeface="Wingdings" panose="05000000000000000000" pitchFamily="2" charset="2"/>
              <a:buChar char="ü"/>
            </a:pPr>
            <a:r>
              <a:rPr lang="el-GR" sz="2000" b="1" dirty="0">
                <a:solidFill>
                  <a:srgbClr val="002060"/>
                </a:solidFill>
              </a:rPr>
              <a:t>Εκπαιδευτικά εργαστήρια για καταναλωτές</a:t>
            </a:r>
          </a:p>
          <a:p>
            <a:pPr marL="342900" indent="-342900" algn="just">
              <a:buFont typeface="Wingdings" panose="05000000000000000000" pitchFamily="2" charset="2"/>
              <a:buChar char="ü"/>
            </a:pPr>
            <a:r>
              <a:rPr lang="el-GR" sz="2000" b="1" dirty="0">
                <a:solidFill>
                  <a:srgbClr val="002060"/>
                </a:solidFill>
              </a:rPr>
              <a:t>Εκπαιδευτικά εργαστήρια για εκπαιδευτές</a:t>
            </a:r>
          </a:p>
          <a:p>
            <a:pPr marL="342900" indent="-342900" algn="just">
              <a:buFont typeface="Wingdings" panose="05000000000000000000" pitchFamily="2" charset="2"/>
              <a:buChar char="ü"/>
            </a:pPr>
            <a:r>
              <a:rPr lang="el-GR" sz="2000" b="1" dirty="0">
                <a:solidFill>
                  <a:srgbClr val="002060"/>
                </a:solidFill>
              </a:rPr>
              <a:t>Ανοιχτά εκπαιδευτικά ενημερωτικά γεγονότα</a:t>
            </a:r>
          </a:p>
          <a:p>
            <a:pPr algn="just"/>
            <a:endParaRPr lang="el-GR" sz="2000" b="1" dirty="0">
              <a:solidFill>
                <a:srgbClr val="002060"/>
              </a:solidFill>
            </a:endParaRPr>
          </a:p>
          <a:p>
            <a:pPr algn="r"/>
            <a:r>
              <a:rPr lang="el-GR" sz="2000" b="1" dirty="0">
                <a:solidFill>
                  <a:srgbClr val="002060"/>
                </a:solidFill>
              </a:rPr>
              <a:t>Σε πολλά από τα παραπάνω,</a:t>
            </a:r>
          </a:p>
          <a:p>
            <a:pPr algn="r"/>
            <a:r>
              <a:rPr lang="el-GR" sz="2000" b="1" dirty="0">
                <a:solidFill>
                  <a:srgbClr val="002060"/>
                </a:solidFill>
              </a:rPr>
              <a:t>συμμετέχει ο </a:t>
            </a:r>
            <a:r>
              <a:rPr lang="en-US" sz="2000" b="1" dirty="0">
                <a:solidFill>
                  <a:srgbClr val="002060"/>
                </a:solidFill>
              </a:rPr>
              <a:t>Pepper,</a:t>
            </a:r>
            <a:r>
              <a:rPr lang="el-GR" sz="2000" b="1" dirty="0">
                <a:solidFill>
                  <a:srgbClr val="002060"/>
                </a:solidFill>
              </a:rPr>
              <a:t> </a:t>
            </a:r>
          </a:p>
          <a:p>
            <a:pPr algn="r"/>
            <a:r>
              <a:rPr lang="el-GR" sz="2000" b="1" dirty="0">
                <a:solidFill>
                  <a:srgbClr val="002060"/>
                </a:solidFill>
              </a:rPr>
              <a:t>ένα ανθρωποειδές ρομπότ.</a:t>
            </a:r>
            <a:r>
              <a:rPr lang="en-US" sz="2000" b="1" dirty="0">
                <a:solidFill>
                  <a:srgbClr val="002060"/>
                </a:solidFill>
              </a:rPr>
              <a:t> </a:t>
            </a:r>
            <a:endParaRPr lang="el-GR" sz="2000" b="1" dirty="0">
              <a:solidFill>
                <a:srgbClr val="002060"/>
              </a:solidFill>
            </a:endParaRPr>
          </a:p>
          <a:p>
            <a:pPr marL="342900" indent="-342900" algn="r">
              <a:buFont typeface="Wingdings" panose="05000000000000000000" pitchFamily="2" charset="2"/>
              <a:buChar char="Ø"/>
            </a:pPr>
            <a:endParaRPr lang="el-GR" sz="2000" b="1" dirty="0">
              <a:solidFill>
                <a:srgbClr val="002060"/>
              </a:solidFill>
            </a:endParaRPr>
          </a:p>
          <a:p>
            <a:pPr algn="just"/>
            <a:endParaRPr lang="el-GR" b="1" dirty="0">
              <a:solidFill>
                <a:srgbClr val="002060"/>
              </a:solidFill>
            </a:endParaRP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4261" y="3568452"/>
            <a:ext cx="1800464" cy="3190823"/>
          </a:xfrm>
          <a:prstGeom prst="rect">
            <a:avLst/>
          </a:prstGeom>
        </p:spPr>
      </p:pic>
    </p:spTree>
    <p:extLst>
      <p:ext uri="{BB962C8B-B14F-4D97-AF65-F5344CB8AC3E}">
        <p14:creationId xmlns:p14="http://schemas.microsoft.com/office/powerpoint/2010/main" val="202055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523970"/>
            <a:ext cx="8091055" cy="1279623"/>
          </a:xfrm>
        </p:spPr>
        <p:txBody>
          <a:bodyPr>
            <a:normAutofit fontScale="90000"/>
          </a:bodyPr>
          <a:lstStyle/>
          <a:p>
            <a:pPr marL="0" indent="0" algn="ctr"/>
            <a:r>
              <a:rPr lang="el-GR" sz="2700" b="1" dirty="0"/>
              <a:t>IDEA</a:t>
            </a:r>
            <a:br>
              <a:rPr lang="el-GR" sz="2700" b="1" dirty="0"/>
            </a:br>
            <a:r>
              <a:rPr lang="el-GR" sz="2700" b="1" dirty="0"/>
              <a:t> </a:t>
            </a:r>
            <a:r>
              <a:rPr lang="el-GR" sz="2700" b="1" dirty="0" err="1"/>
              <a:t>Increasing</a:t>
            </a:r>
            <a:r>
              <a:rPr lang="el-GR" sz="2700" b="1" dirty="0"/>
              <a:t> </a:t>
            </a:r>
            <a:r>
              <a:rPr lang="el-GR" sz="2700" b="1" dirty="0" err="1"/>
              <a:t>Digital</a:t>
            </a:r>
            <a:r>
              <a:rPr lang="el-GR" sz="2700" b="1" dirty="0"/>
              <a:t> </a:t>
            </a:r>
            <a:r>
              <a:rPr lang="el-GR" sz="2700" b="1" dirty="0" err="1"/>
              <a:t>Environment</a:t>
            </a:r>
            <a:r>
              <a:rPr lang="el-GR" sz="2700" b="1" dirty="0"/>
              <a:t> </a:t>
            </a:r>
            <a:r>
              <a:rPr lang="el-GR" sz="2700" b="1" dirty="0" err="1"/>
              <a:t>Abilities</a:t>
            </a:r>
            <a:r>
              <a:rPr lang="el-GR" sz="2700" b="1" dirty="0"/>
              <a:t> – Βελτίωση Ψηφιακών Ικανοτήτων</a:t>
            </a:r>
            <a:br>
              <a:rPr lang="el-GR" sz="3200" b="1" dirty="0"/>
            </a:b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3023286" y="1935892"/>
            <a:ext cx="7109255" cy="4154984"/>
          </a:xfrm>
          <a:prstGeom prst="rect">
            <a:avLst/>
          </a:prstGeom>
        </p:spPr>
        <p:txBody>
          <a:bodyPr wrap="square">
            <a:spAutoFit/>
          </a:bodyPr>
          <a:lstStyle/>
          <a:p>
            <a:pPr algn="just"/>
            <a:r>
              <a:rPr lang="el-GR" sz="2400" b="1" dirty="0">
                <a:solidFill>
                  <a:srgbClr val="002060"/>
                </a:solidFill>
              </a:rPr>
              <a:t>Το ΚΕ.Π.ΚΑ εστιάζει:</a:t>
            </a:r>
          </a:p>
          <a:p>
            <a:pPr algn="just"/>
            <a:endParaRPr lang="el-GR" sz="2400" b="1" dirty="0">
              <a:solidFill>
                <a:srgbClr val="002060"/>
              </a:solidFill>
            </a:endParaRPr>
          </a:p>
          <a:p>
            <a:pPr algn="just">
              <a:buFont typeface="Wingdings" panose="05000000000000000000" pitchFamily="2" charset="2"/>
              <a:buChar char="ü"/>
            </a:pPr>
            <a:r>
              <a:rPr lang="el-GR" sz="2400" b="1" dirty="0">
                <a:solidFill>
                  <a:srgbClr val="002060"/>
                </a:solidFill>
              </a:rPr>
              <a:t>Στο θεσμοθετημένο δικαίωμα των καταναλωτών στην εκπαίδευση</a:t>
            </a:r>
          </a:p>
          <a:p>
            <a:pPr algn="just">
              <a:buFont typeface="Wingdings" panose="05000000000000000000" pitchFamily="2" charset="2"/>
              <a:buChar char="ü"/>
            </a:pPr>
            <a:r>
              <a:rPr lang="el-GR" sz="2400" b="1" dirty="0">
                <a:solidFill>
                  <a:srgbClr val="002060"/>
                </a:solidFill>
              </a:rPr>
              <a:t>Στον ψηφιακό αλφαβητισμό </a:t>
            </a:r>
          </a:p>
          <a:p>
            <a:pPr algn="just">
              <a:buFont typeface="Wingdings" panose="05000000000000000000" pitchFamily="2" charset="2"/>
              <a:buChar char="ü"/>
            </a:pPr>
            <a:r>
              <a:rPr lang="el-GR" sz="2400" b="1" dirty="0">
                <a:solidFill>
                  <a:srgbClr val="002060"/>
                </a:solidFill>
              </a:rPr>
              <a:t>Στην ασφάλεια νέων και ενηλίκων στο διαδίκτυο</a:t>
            </a:r>
          </a:p>
          <a:p>
            <a:pPr algn="just"/>
            <a:endParaRPr lang="el-GR" sz="2400" b="1" dirty="0">
              <a:solidFill>
                <a:srgbClr val="002060"/>
              </a:solidFill>
            </a:endParaRPr>
          </a:p>
          <a:p>
            <a:pPr algn="just"/>
            <a:r>
              <a:rPr lang="el-GR" sz="2400" b="1" dirty="0">
                <a:solidFill>
                  <a:srgbClr val="002060"/>
                </a:solidFill>
              </a:rPr>
              <a:t>Αποτέλεσμα:</a:t>
            </a:r>
          </a:p>
          <a:p>
            <a:pPr marL="342900" indent="-342900" algn="just">
              <a:buFont typeface="Wingdings" panose="05000000000000000000" pitchFamily="2" charset="2"/>
              <a:buChar char="ü"/>
            </a:pPr>
            <a:r>
              <a:rPr lang="el-GR" sz="2400" b="1" dirty="0">
                <a:solidFill>
                  <a:srgbClr val="002060"/>
                </a:solidFill>
              </a:rPr>
              <a:t>Καταπολέμηση ψηφιακού αναλφαβητισμού</a:t>
            </a:r>
          </a:p>
          <a:p>
            <a:pPr marL="342900" indent="-342900" algn="just">
              <a:buFont typeface="Wingdings" panose="05000000000000000000" pitchFamily="2" charset="2"/>
              <a:buChar char="ü"/>
            </a:pPr>
            <a:r>
              <a:rPr lang="el-GR" sz="2400" b="1" dirty="0">
                <a:solidFill>
                  <a:srgbClr val="002060"/>
                </a:solidFill>
              </a:rPr>
              <a:t>Ασφαλής περιήγηση στο διαδίκτυο</a:t>
            </a:r>
          </a:p>
        </p:txBody>
      </p:sp>
    </p:spTree>
    <p:extLst>
      <p:ext uri="{BB962C8B-B14F-4D97-AF65-F5344CB8AC3E}">
        <p14:creationId xmlns:p14="http://schemas.microsoft.com/office/powerpoint/2010/main" val="234238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4"/>
            <a:ext cx="8091055" cy="1279623"/>
          </a:xfrm>
        </p:spPr>
        <p:txBody>
          <a:bodyPr>
            <a:normAutofit/>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636108" y="1682777"/>
            <a:ext cx="8756570" cy="5016758"/>
          </a:xfrm>
          <a:prstGeom prst="rect">
            <a:avLst/>
          </a:prstGeom>
        </p:spPr>
        <p:txBody>
          <a:bodyPr wrap="square">
            <a:spAutoFit/>
          </a:bodyPr>
          <a:lstStyle/>
          <a:p>
            <a:pPr algn="ctr"/>
            <a:r>
              <a:rPr lang="el-GR" sz="3200" b="1" dirty="0">
                <a:solidFill>
                  <a:srgbClr val="002060"/>
                </a:solidFill>
              </a:rPr>
              <a:t>Και τώρα η σειρά σας!</a:t>
            </a:r>
          </a:p>
          <a:p>
            <a:pPr algn="ctr"/>
            <a:endParaRPr lang="en-GB" sz="3200" b="1" dirty="0">
              <a:solidFill>
                <a:srgbClr val="002060"/>
              </a:solidFill>
            </a:endParaRPr>
          </a:p>
          <a:p>
            <a:pPr algn="ctr"/>
            <a:r>
              <a:rPr lang="en-GB" sz="3200" b="1" dirty="0">
                <a:solidFill>
                  <a:srgbClr val="002060"/>
                </a:solidFill>
              </a:rPr>
              <a:t>Energizer 1:</a:t>
            </a:r>
          </a:p>
          <a:p>
            <a:pPr algn="ctr"/>
            <a:r>
              <a:rPr lang="el-GR" sz="3200" b="1" dirty="0">
                <a:solidFill>
                  <a:srgbClr val="002060"/>
                </a:solidFill>
              </a:rPr>
              <a:t>Σας παρακαλώ, συστηθείτε με τον/την διπλανό/διπλανή σας </a:t>
            </a:r>
          </a:p>
          <a:p>
            <a:pPr algn="ctr"/>
            <a:r>
              <a:rPr lang="el-GR" sz="3200" b="1" dirty="0">
                <a:solidFill>
                  <a:srgbClr val="002060"/>
                </a:solidFill>
              </a:rPr>
              <a:t>και μάθετε </a:t>
            </a:r>
          </a:p>
          <a:p>
            <a:pPr algn="ctr"/>
            <a:r>
              <a:rPr lang="el-GR" sz="3200" b="1" dirty="0">
                <a:solidFill>
                  <a:srgbClr val="002060"/>
                </a:solidFill>
              </a:rPr>
              <a:t>τι προσδοκά από το σεμινάριο.</a:t>
            </a:r>
            <a:r>
              <a:rPr lang="en-GB" sz="3200" b="1" dirty="0">
                <a:solidFill>
                  <a:srgbClr val="002060"/>
                </a:solidFill>
              </a:rPr>
              <a:t> </a:t>
            </a:r>
          </a:p>
          <a:p>
            <a:pPr algn="ctr"/>
            <a:endParaRPr lang="el-GR" sz="3200" b="1" dirty="0">
              <a:solidFill>
                <a:srgbClr val="002060"/>
              </a:solidFill>
            </a:endParaRPr>
          </a:p>
          <a:p>
            <a:pPr algn="ctr"/>
            <a:r>
              <a:rPr lang="el-GR" sz="3200" b="1" dirty="0">
                <a:solidFill>
                  <a:srgbClr val="002060"/>
                </a:solidFill>
              </a:rPr>
              <a:t>Σε 10΄ θα μας τον/την συστήσετε!</a:t>
            </a:r>
          </a:p>
          <a:p>
            <a:pPr algn="ctr"/>
            <a:endParaRPr lang="el-GR" sz="3200" b="1" dirty="0">
              <a:solidFill>
                <a:srgbClr val="002060"/>
              </a:solidFill>
            </a:endParaRPr>
          </a:p>
        </p:txBody>
      </p:sp>
    </p:spTree>
    <p:extLst>
      <p:ext uri="{BB962C8B-B14F-4D97-AF65-F5344CB8AC3E}">
        <p14:creationId xmlns:p14="http://schemas.microsoft.com/office/powerpoint/2010/main" val="421016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212436"/>
            <a:ext cx="8091055" cy="1279623"/>
          </a:xfrm>
        </p:spPr>
        <p:txBody>
          <a:bodyPr>
            <a:normAutofit/>
          </a:bodyPr>
          <a:lstStyle/>
          <a:p>
            <a:pPr algn="ctr"/>
            <a:r>
              <a:rPr lang="en-US" sz="2900" b="1" dirty="0">
                <a:solidFill>
                  <a:schemeClr val="tx2">
                    <a:lumMod val="20000"/>
                    <a:lumOff val="80000"/>
                  </a:schemeClr>
                </a:solidFill>
              </a:rPr>
              <a:t>IDEA – </a:t>
            </a:r>
            <a:br>
              <a:rPr lang="el-GR" sz="2900" b="1" dirty="0">
                <a:solidFill>
                  <a:schemeClr val="tx2">
                    <a:lumMod val="20000"/>
                    <a:lumOff val="80000"/>
                  </a:schemeClr>
                </a:solidFill>
              </a:rPr>
            </a:br>
            <a:r>
              <a:rPr lang="el-GR" sz="2900" b="1" dirty="0" err="1"/>
              <a:t>Διαδικτυακεσ</a:t>
            </a:r>
            <a:r>
              <a:rPr lang="el-GR" sz="2900" b="1" dirty="0"/>
              <a:t> </a:t>
            </a:r>
            <a:r>
              <a:rPr lang="el-GR" sz="2900" b="1" dirty="0" err="1"/>
              <a:t>παγιδες</a:t>
            </a:r>
            <a:r>
              <a:rPr lang="el-GR" sz="2900" b="1" dirty="0"/>
              <a:t> !</a:t>
            </a:r>
            <a:endParaRPr lang="el-GR" sz="29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216726" y="1651251"/>
            <a:ext cx="9615056" cy="4708981"/>
          </a:xfrm>
          <a:prstGeom prst="rect">
            <a:avLst/>
          </a:prstGeom>
          <a:noFill/>
        </p:spPr>
        <p:txBody>
          <a:bodyPr wrap="square" rtlCol="0">
            <a:spAutoFit/>
          </a:bodyPr>
          <a:lstStyle/>
          <a:p>
            <a:pPr marL="342900" lvl="0" indent="-342900" algn="just">
              <a:buFont typeface="Wingdings" panose="05000000000000000000" pitchFamily="2" charset="2"/>
              <a:buChar char="Ø"/>
            </a:pPr>
            <a:r>
              <a:rPr lang="el-GR" sz="2000" b="1" dirty="0">
                <a:solidFill>
                  <a:srgbClr val="002060"/>
                </a:solidFill>
              </a:rPr>
              <a:t>«Ψάρεμα»/</a:t>
            </a:r>
            <a:r>
              <a:rPr lang="el-GR" sz="2000" b="1" dirty="0" err="1">
                <a:solidFill>
                  <a:srgbClr val="002060"/>
                </a:solidFill>
              </a:rPr>
              <a:t>phishing</a:t>
            </a:r>
            <a:r>
              <a:rPr lang="el-GR" sz="2000" b="1" dirty="0">
                <a:solidFill>
                  <a:srgbClr val="002060"/>
                </a:solidFill>
              </a:rPr>
              <a:t>: </a:t>
            </a:r>
            <a:r>
              <a:rPr lang="el-GR" sz="2000" dirty="0">
                <a:solidFill>
                  <a:srgbClr val="002060"/>
                </a:solidFill>
              </a:rPr>
              <a:t>Ηλεκτρονικά μηνύματα, που είναι στην πραγματικότητα "ηλεκτρονικό ψάρεμα" (</a:t>
            </a:r>
            <a:r>
              <a:rPr lang="el-GR" sz="2000" dirty="0" err="1">
                <a:solidFill>
                  <a:srgbClr val="002060"/>
                </a:solidFill>
              </a:rPr>
              <a:t>phishing</a:t>
            </a:r>
            <a:r>
              <a:rPr lang="el-GR" sz="2000" dirty="0">
                <a:solidFill>
                  <a:srgbClr val="002060"/>
                </a:solidFill>
              </a:rPr>
              <a:t>). </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Παραβίαση προσωπικών δεδομένων: </a:t>
            </a:r>
            <a:r>
              <a:rPr lang="el-GR" sz="2000" dirty="0">
                <a:solidFill>
                  <a:srgbClr val="002060"/>
                </a:solidFill>
              </a:rPr>
              <a:t>Τίθενται σε μεγάλο κίνδυνο τα θεμελιώδη δικαιώματά μας στην προστασία της ιδιωτικής μας ζωής και των προσωπικών μας δεδομένων. </a:t>
            </a:r>
          </a:p>
          <a:p>
            <a:pPr marL="342900" indent="-342900" algn="just">
              <a:buFont typeface="Wingdings" panose="05000000000000000000" pitchFamily="2" charset="2"/>
              <a:buChar char="Ø"/>
            </a:pPr>
            <a:endParaRPr lang="el-GR" sz="2000" dirty="0">
              <a:solidFill>
                <a:srgbClr val="002060"/>
              </a:solidFill>
            </a:endParaRPr>
          </a:p>
          <a:p>
            <a:pPr marL="342900" lvl="0" indent="-342900" algn="just">
              <a:buFont typeface="Wingdings" panose="05000000000000000000" pitchFamily="2" charset="2"/>
              <a:buChar char="Ø"/>
            </a:pPr>
            <a:r>
              <a:rPr lang="el-GR" sz="2000" b="1" dirty="0">
                <a:solidFill>
                  <a:srgbClr val="002060"/>
                </a:solidFill>
              </a:rPr>
              <a:t>Παραβίαση πνευματικής ιδιοκτησίας:</a:t>
            </a:r>
            <a:r>
              <a:rPr lang="el-GR" sz="2000" dirty="0">
                <a:solidFill>
                  <a:srgbClr val="002060"/>
                </a:solidFill>
              </a:rPr>
              <a:t> Περιλαμβάνει την πνευματική ιδιοκτησία, τα συγγενικά δικαιώματα και τη βιομηχανική ιδιοκτησία.</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Απάτες στα κοινωνικά δίκτυα: </a:t>
            </a:r>
            <a:r>
              <a:rPr lang="el-GR" sz="2000" dirty="0">
                <a:solidFill>
                  <a:srgbClr val="002060"/>
                </a:solidFill>
              </a:rPr>
              <a:t>Ευκαιρίες για εργασία – για επενδύσεις, ψεύτικα βραβεία και λαχεία, ψεύτικα ερωτικά ειδύλλια, χρέωση εγγραφής, ή συνδρομής, ψεύτικες χορηγίες, διαφημίσεις κινητών τηλεφώνων και ηλεκτρονικών ειδών, ψάρεμα, </a:t>
            </a:r>
            <a:r>
              <a:rPr lang="el-GR" sz="2000" dirty="0" err="1">
                <a:solidFill>
                  <a:srgbClr val="002060"/>
                </a:solidFill>
              </a:rPr>
              <a:t>κρυπτονομίσματα</a:t>
            </a:r>
            <a:r>
              <a:rPr lang="el-GR" sz="2000" dirty="0">
                <a:solidFill>
                  <a:srgbClr val="002060"/>
                </a:solidFill>
              </a:rPr>
              <a:t>.</a:t>
            </a:r>
            <a:r>
              <a:rPr lang="el-GR" sz="2000" b="1" dirty="0">
                <a:solidFill>
                  <a:srgbClr val="002060"/>
                </a:solidFill>
              </a:rPr>
              <a:t> </a:t>
            </a:r>
          </a:p>
          <a:p>
            <a:pPr marL="342900" indent="-342900" algn="just">
              <a:buFont typeface="Wingdings" panose="05000000000000000000" pitchFamily="2" charset="2"/>
              <a:buChar char="Ø"/>
            </a:pPr>
            <a:endParaRPr lang="el-GR" sz="2000" dirty="0"/>
          </a:p>
        </p:txBody>
      </p:sp>
    </p:spTree>
    <p:extLst>
      <p:ext uri="{BB962C8B-B14F-4D97-AF65-F5344CB8AC3E}">
        <p14:creationId xmlns:p14="http://schemas.microsoft.com/office/powerpoint/2010/main" val="25097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279623"/>
          </a:xfrm>
        </p:spPr>
        <p:txBody>
          <a:bodyPr>
            <a:normAutofit/>
          </a:bodyPr>
          <a:lstStyle/>
          <a:p>
            <a:pPr algn="ctr"/>
            <a:r>
              <a:rPr lang="en-US" sz="2900" b="1" dirty="0">
                <a:solidFill>
                  <a:schemeClr val="tx2">
                    <a:lumMod val="20000"/>
                    <a:lumOff val="80000"/>
                  </a:schemeClr>
                </a:solidFill>
              </a:rPr>
              <a:t>IDEA – </a:t>
            </a:r>
            <a:br>
              <a:rPr lang="el-GR" sz="2900" b="1" dirty="0">
                <a:solidFill>
                  <a:schemeClr val="tx2">
                    <a:lumMod val="20000"/>
                    <a:lumOff val="80000"/>
                  </a:schemeClr>
                </a:solidFill>
              </a:rPr>
            </a:br>
            <a:r>
              <a:rPr lang="el-GR" sz="2900" b="1" dirty="0" err="1"/>
              <a:t>Διαδικτυακεσ</a:t>
            </a:r>
            <a:r>
              <a:rPr lang="el-GR" sz="2900" b="1" dirty="0"/>
              <a:t> </a:t>
            </a:r>
            <a:r>
              <a:rPr lang="el-GR" sz="2900" b="1" dirty="0" err="1"/>
              <a:t>παγιδες</a:t>
            </a:r>
            <a:r>
              <a:rPr lang="el-GR" sz="2900" b="1" dirty="0"/>
              <a:t> !</a:t>
            </a:r>
            <a:endParaRPr lang="el-GR" sz="29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207489" y="1427404"/>
            <a:ext cx="9725893" cy="6555641"/>
          </a:xfrm>
          <a:prstGeom prst="rect">
            <a:avLst/>
          </a:prstGeom>
          <a:noFill/>
        </p:spPr>
        <p:txBody>
          <a:bodyPr wrap="square" rtlCol="0">
            <a:spAutoFit/>
          </a:bodyPr>
          <a:lstStyle/>
          <a:p>
            <a:pPr marL="342900" lvl="0" indent="-342900" algn="just">
              <a:buFont typeface="Wingdings" panose="05000000000000000000" pitchFamily="2" charset="2"/>
              <a:buChar char="Ø"/>
            </a:pPr>
            <a:r>
              <a:rPr lang="en-US" sz="2000" b="1" dirty="0" err="1">
                <a:solidFill>
                  <a:srgbClr val="002060"/>
                </a:solidFill>
              </a:rPr>
              <a:t>Dropshipping</a:t>
            </a:r>
            <a:r>
              <a:rPr lang="en-US" sz="2000" b="1" dirty="0">
                <a:solidFill>
                  <a:srgbClr val="002060"/>
                </a:solidFill>
              </a:rPr>
              <a:t>: </a:t>
            </a:r>
            <a:r>
              <a:rPr lang="el-GR" sz="2000" dirty="0">
                <a:solidFill>
                  <a:srgbClr val="002060"/>
                </a:solidFill>
              </a:rPr>
              <a:t>Μοντέλο λιανικών πωλήσεων, χωρίς εμπόρευμα σε αποθήκες και μεταφορές από πολύ μακρινές τρίτες χώρες.</a:t>
            </a:r>
          </a:p>
          <a:p>
            <a:pPr marL="342900" lvl="0" indent="-342900" algn="just">
              <a:buFont typeface="Wingdings" panose="05000000000000000000" pitchFamily="2" charset="2"/>
              <a:buChar char="Ø"/>
            </a:pPr>
            <a:endParaRPr lang="el-GR" sz="2000" dirty="0">
              <a:solidFill>
                <a:srgbClr val="002060"/>
              </a:solidFill>
            </a:endParaRPr>
          </a:p>
          <a:p>
            <a:pPr marL="342900" lvl="0" indent="-342900" algn="just">
              <a:buFont typeface="Wingdings" panose="05000000000000000000" pitchFamily="2" charset="2"/>
              <a:buChar char="Ø"/>
            </a:pPr>
            <a:r>
              <a:rPr lang="en-US" sz="2000" b="1" dirty="0" err="1">
                <a:solidFill>
                  <a:srgbClr val="002060"/>
                </a:solidFill>
              </a:rPr>
              <a:t>Quishing</a:t>
            </a:r>
            <a:r>
              <a:rPr lang="el-GR" sz="2000" b="1" dirty="0">
                <a:solidFill>
                  <a:srgbClr val="002060"/>
                </a:solidFill>
              </a:rPr>
              <a:t>: </a:t>
            </a:r>
            <a:r>
              <a:rPr lang="el-GR" sz="2000" dirty="0">
                <a:solidFill>
                  <a:srgbClr val="002060"/>
                </a:solidFill>
              </a:rPr>
              <a:t>Οι κώδικες QR, </a:t>
            </a:r>
            <a:r>
              <a:rPr lang="el-GR" sz="2000" dirty="0" err="1">
                <a:solidFill>
                  <a:srgbClr val="002060"/>
                </a:solidFill>
              </a:rPr>
              <a:t>barcodes</a:t>
            </a:r>
            <a:r>
              <a:rPr lang="el-GR" sz="2000" dirty="0">
                <a:solidFill>
                  <a:srgbClr val="002060"/>
                </a:solidFill>
              </a:rPr>
              <a:t> που μπορούν να </a:t>
            </a:r>
            <a:r>
              <a:rPr lang="el-GR" sz="2000" dirty="0" err="1">
                <a:solidFill>
                  <a:srgbClr val="002060"/>
                </a:solidFill>
              </a:rPr>
              <a:t>σκαναριστούν</a:t>
            </a:r>
            <a:r>
              <a:rPr lang="el-GR" sz="2000" dirty="0">
                <a:solidFill>
                  <a:srgbClr val="002060"/>
                </a:solidFill>
              </a:rPr>
              <a:t> με ένα έξυπνο κινητό, ή με ένα  σαρωτή (</a:t>
            </a:r>
            <a:r>
              <a:rPr lang="el-GR" sz="2000" dirty="0" err="1">
                <a:solidFill>
                  <a:srgbClr val="002060"/>
                </a:solidFill>
              </a:rPr>
              <a:t>scanner</a:t>
            </a:r>
            <a:r>
              <a:rPr lang="el-GR" sz="2000" dirty="0">
                <a:solidFill>
                  <a:srgbClr val="002060"/>
                </a:solidFill>
              </a:rPr>
              <a:t>). </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err="1">
                <a:solidFill>
                  <a:srgbClr val="002060"/>
                </a:solidFill>
              </a:rPr>
              <a:t>Ινφλουένσερς</a:t>
            </a:r>
            <a:r>
              <a:rPr lang="el-GR" sz="2000" b="1" dirty="0">
                <a:solidFill>
                  <a:srgbClr val="002060"/>
                </a:solidFill>
              </a:rPr>
              <a:t>:</a:t>
            </a:r>
            <a:r>
              <a:rPr lang="el-GR" sz="2000" dirty="0">
                <a:solidFill>
                  <a:srgbClr val="002060"/>
                </a:solidFill>
              </a:rPr>
              <a:t> Οι </a:t>
            </a:r>
            <a:r>
              <a:rPr lang="el-GR" sz="2000" dirty="0" err="1">
                <a:solidFill>
                  <a:srgbClr val="002060"/>
                </a:solidFill>
              </a:rPr>
              <a:t>ινφλουένσερς</a:t>
            </a:r>
            <a:r>
              <a:rPr lang="el-GR" sz="2000" dirty="0">
                <a:solidFill>
                  <a:srgbClr val="002060"/>
                </a:solidFill>
              </a:rPr>
              <a:t> έχουν τις ίδιες υποχρεώσεις με τους διαφημιστές. </a:t>
            </a:r>
          </a:p>
          <a:p>
            <a:pPr marL="342900" indent="-342900" algn="just">
              <a:buFont typeface="Wingdings" panose="05000000000000000000" pitchFamily="2" charset="2"/>
              <a:buChar char="Ø"/>
            </a:pPr>
            <a:endParaRPr lang="el-GR" sz="2000" dirty="0">
              <a:solidFill>
                <a:srgbClr val="002060"/>
              </a:solidFill>
            </a:endParaRPr>
          </a:p>
          <a:p>
            <a:pPr marL="342900" lvl="0" indent="-342900" algn="just">
              <a:buFont typeface="Wingdings" panose="05000000000000000000" pitchFamily="2" charset="2"/>
              <a:buChar char="Ø"/>
            </a:pPr>
            <a:r>
              <a:rPr lang="el-GR" sz="2000" b="1" dirty="0">
                <a:solidFill>
                  <a:srgbClr val="002060"/>
                </a:solidFill>
              </a:rPr>
              <a:t>Παρακολούθηση για εμπορικούς σκοπούς: </a:t>
            </a:r>
            <a:r>
              <a:rPr lang="el-GR" sz="2000" dirty="0">
                <a:solidFill>
                  <a:srgbClr val="002060"/>
                </a:solidFill>
              </a:rPr>
              <a:t>Συλλέγονται πληροφορίες σχετικά με το τι μας αρέσει, τις αγορές μας, την υγεία μας, κ.λπ. για </a:t>
            </a:r>
            <a:r>
              <a:rPr lang="el-GR" sz="2000" dirty="0" err="1">
                <a:solidFill>
                  <a:srgbClr val="002060"/>
                </a:solidFill>
              </a:rPr>
              <a:t>στοχευμένη</a:t>
            </a:r>
            <a:r>
              <a:rPr lang="el-GR" sz="2000" dirty="0">
                <a:solidFill>
                  <a:srgbClr val="002060"/>
                </a:solidFill>
              </a:rPr>
              <a:t> διαφήμιση.</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Παιχνίδια κατάσκοποι: </a:t>
            </a:r>
            <a:r>
              <a:rPr lang="el-GR" sz="2000" dirty="0">
                <a:solidFill>
                  <a:srgbClr val="002060"/>
                </a:solidFill>
              </a:rPr>
              <a:t>Για τα συνδεδεμένα στο ίντερνετ παιχνίδια, ο καθένας μπορεί να πάρει τον έλεγχο μέσω μιας ηλεκτρονικής συσκευής.</a:t>
            </a:r>
            <a:endParaRPr lang="el-GR" sz="2000" dirty="0"/>
          </a:p>
          <a:p>
            <a:pPr marL="34290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endParaRPr lang="el-GR" sz="2000" dirty="0"/>
          </a:p>
          <a:p>
            <a:pPr marL="342900" indent="-342900" algn="just">
              <a:buFont typeface="Wingdings" panose="05000000000000000000" pitchFamily="2" charset="2"/>
              <a:buChar char="Ø"/>
            </a:pPr>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a:p>
            <a:pPr algn="just"/>
            <a:endParaRPr lang="el-GR" sz="2000" dirty="0">
              <a:solidFill>
                <a:prstClr val="white"/>
              </a:solidFill>
            </a:endParaRPr>
          </a:p>
        </p:txBody>
      </p:sp>
    </p:spTree>
    <p:extLst>
      <p:ext uri="{BB962C8B-B14F-4D97-AF65-F5344CB8AC3E}">
        <p14:creationId xmlns:p14="http://schemas.microsoft.com/office/powerpoint/2010/main" val="213104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a:solidFill>
                  <a:schemeClr val="tx2">
                    <a:lumMod val="20000"/>
                    <a:lumOff val="80000"/>
                  </a:schemeClr>
                </a:solidFill>
              </a:rPr>
              <a:t>IDEA – </a:t>
            </a:r>
            <a:br>
              <a:rPr lang="el-GR" sz="3200" b="1" dirty="0">
                <a:solidFill>
                  <a:schemeClr val="tx2">
                    <a:lumMod val="20000"/>
                    <a:lumOff val="80000"/>
                  </a:schemeClr>
                </a:solidFill>
              </a:rPr>
            </a:br>
            <a:r>
              <a:rPr lang="el-GR" sz="3200" b="1" dirty="0" err="1"/>
              <a:t>Διαδικτυακεσ</a:t>
            </a:r>
            <a:r>
              <a:rPr lang="el-GR" sz="3200" b="1" dirty="0"/>
              <a:t> </a:t>
            </a:r>
            <a:r>
              <a:rPr lang="el-GR" sz="3200" b="1" dirty="0" err="1"/>
              <a:t>παγιδες</a:t>
            </a:r>
            <a:r>
              <a:rPr lang="el-GR" sz="3200" b="1" dirty="0"/>
              <a:t> !</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225962" y="1344277"/>
            <a:ext cx="9725893" cy="5016758"/>
          </a:xfrm>
          <a:prstGeom prst="rect">
            <a:avLst/>
          </a:prstGeom>
          <a:noFill/>
        </p:spPr>
        <p:txBody>
          <a:bodyPr wrap="square" rtlCol="0">
            <a:spAutoFit/>
          </a:bodyPr>
          <a:lstStyle/>
          <a:p>
            <a:pPr marL="342900" lvl="0" indent="-342900" algn="just">
              <a:buFont typeface="Wingdings" panose="05000000000000000000" pitchFamily="2" charset="2"/>
              <a:buChar char="Ø"/>
            </a:pPr>
            <a:r>
              <a:rPr lang="el-GR" sz="2000" b="1" dirty="0">
                <a:solidFill>
                  <a:srgbClr val="002060"/>
                </a:solidFill>
              </a:rPr>
              <a:t>Σκοτεινά μοτίβα- </a:t>
            </a:r>
            <a:r>
              <a:rPr lang="en-US" sz="2000" b="1" dirty="0">
                <a:solidFill>
                  <a:srgbClr val="002060"/>
                </a:solidFill>
              </a:rPr>
              <a:t>Dark patterns</a:t>
            </a:r>
            <a:r>
              <a:rPr lang="el-GR" sz="2000" b="1" dirty="0">
                <a:solidFill>
                  <a:srgbClr val="002060"/>
                </a:solidFill>
              </a:rPr>
              <a:t>: </a:t>
            </a:r>
            <a:r>
              <a:rPr lang="el-GR" sz="2000" dirty="0">
                <a:solidFill>
                  <a:srgbClr val="002060"/>
                </a:solidFill>
              </a:rPr>
              <a:t>Η  χρήση «σκοτεινών μοτίβων», ή χειριστικού σχεδιασμού, που χειραγωγούν το χρήστη. </a:t>
            </a:r>
          </a:p>
          <a:p>
            <a:pPr marL="342900" lvl="0" indent="-342900" algn="just">
              <a:buFont typeface="Wingdings" panose="05000000000000000000" pitchFamily="2" charset="2"/>
              <a:buChar char="Ø"/>
            </a:pPr>
            <a:endParaRPr lang="el-GR" sz="2000" dirty="0">
              <a:solidFill>
                <a:srgbClr val="002060"/>
              </a:solidFill>
            </a:endParaRPr>
          </a:p>
          <a:p>
            <a:pPr marL="342900" indent="-342900" algn="just">
              <a:buFont typeface="Wingdings" panose="05000000000000000000" pitchFamily="2" charset="2"/>
              <a:buChar char="Ø"/>
            </a:pPr>
            <a:r>
              <a:rPr lang="el-GR" sz="2000" b="1" dirty="0" err="1">
                <a:solidFill>
                  <a:srgbClr val="002060"/>
                </a:solidFill>
              </a:rPr>
              <a:t>Κρυπτονόμισμα</a:t>
            </a:r>
            <a:r>
              <a:rPr lang="el-GR" sz="2000" dirty="0">
                <a:solidFill>
                  <a:srgbClr val="002060"/>
                </a:solidFill>
              </a:rPr>
              <a:t>: Ψηφιακό περιουσιακό στοιχείο, επενδυτικό προϊόν υψηλού κινδύνου.</a:t>
            </a:r>
          </a:p>
          <a:p>
            <a:pPr marL="342900" indent="-342900" algn="just">
              <a:buFont typeface="Wingdings" panose="05000000000000000000" pitchFamily="2" charset="2"/>
              <a:buChar char="Ø"/>
            </a:pPr>
            <a:endParaRPr lang="el-GR" sz="2000" dirty="0">
              <a:solidFill>
                <a:srgbClr val="002060"/>
              </a:solidFill>
            </a:endParaRPr>
          </a:p>
          <a:p>
            <a:pPr marL="285750" lvl="0" indent="-285750" algn="just">
              <a:buFont typeface="Wingdings" panose="05000000000000000000" pitchFamily="2" charset="2"/>
              <a:buChar char="Ø"/>
            </a:pPr>
            <a:r>
              <a:rPr lang="el-GR" sz="2000" b="1" dirty="0" err="1">
                <a:solidFill>
                  <a:srgbClr val="002060"/>
                </a:solidFill>
              </a:rPr>
              <a:t>Παιχνιδοπακέτα</a:t>
            </a:r>
            <a:r>
              <a:rPr lang="el-GR" sz="2000" b="1" dirty="0">
                <a:solidFill>
                  <a:srgbClr val="002060"/>
                </a:solidFill>
              </a:rPr>
              <a:t> – </a:t>
            </a:r>
            <a:r>
              <a:rPr lang="en-GB" sz="2000" b="1" dirty="0">
                <a:solidFill>
                  <a:srgbClr val="002060"/>
                </a:solidFill>
              </a:rPr>
              <a:t>loot boxes</a:t>
            </a:r>
            <a:r>
              <a:rPr lang="el-GR" sz="2000" b="1" dirty="0">
                <a:solidFill>
                  <a:srgbClr val="002060"/>
                </a:solidFill>
              </a:rPr>
              <a:t>:</a:t>
            </a:r>
            <a:r>
              <a:rPr lang="el-GR" sz="2000" dirty="0">
                <a:solidFill>
                  <a:srgbClr val="002060"/>
                </a:solidFill>
              </a:rPr>
              <a:t> Αγορές εντός των παιχνιδιών. </a:t>
            </a:r>
          </a:p>
          <a:p>
            <a:pPr marL="285750" lvl="0" indent="-285750" algn="just">
              <a:buFont typeface="Wingdings" panose="05000000000000000000" pitchFamily="2" charset="2"/>
              <a:buChar char="Ø"/>
            </a:pPr>
            <a:endParaRPr lang="el-GR" sz="2000" dirty="0">
              <a:solidFill>
                <a:srgbClr val="002060"/>
              </a:solidFill>
            </a:endParaRPr>
          </a:p>
          <a:p>
            <a:pPr marL="285750" indent="-285750" algn="just">
              <a:buFont typeface="Wingdings" panose="05000000000000000000" pitchFamily="2" charset="2"/>
              <a:buChar char="Ø"/>
            </a:pPr>
            <a:r>
              <a:rPr lang="el-GR" sz="2000" b="1" dirty="0">
                <a:solidFill>
                  <a:srgbClr val="002060"/>
                </a:solidFill>
              </a:rPr>
              <a:t>Εύκολος και γρήγορος πλουτισμός:</a:t>
            </a:r>
            <a:r>
              <a:rPr lang="el-GR" sz="2000" dirty="0">
                <a:solidFill>
                  <a:srgbClr val="002060"/>
                </a:solidFill>
              </a:rPr>
              <a:t> Μία διαφήμιση, ή μία ιστοσελίδα τραβάει την προσοχή μας, με ισχυρισμούς ότι διαθέτει πληροφορίες ζωτικής σημασίας, που θα μας οδηγήσουν, σε υψηλά κέρδη, χωρίς μεγάλη προσπάθεια</a:t>
            </a:r>
          </a:p>
          <a:p>
            <a:pPr marL="285750" indent="-285750" algn="just">
              <a:buFont typeface="Wingdings" panose="05000000000000000000" pitchFamily="2" charset="2"/>
              <a:buChar char="Ø"/>
            </a:pPr>
            <a:r>
              <a:rPr lang="el-GR" sz="2000" b="1" dirty="0">
                <a:solidFill>
                  <a:srgbClr val="002060"/>
                </a:solidFill>
              </a:rPr>
              <a:t>Προβληματικές διαδικτυακές αξιολογήσεις</a:t>
            </a:r>
            <a:r>
              <a:rPr lang="en-GB" sz="2000" b="1" dirty="0">
                <a:solidFill>
                  <a:srgbClr val="002060"/>
                </a:solidFill>
              </a:rPr>
              <a:t>: </a:t>
            </a:r>
            <a:r>
              <a:rPr lang="en-GB" sz="2000" dirty="0">
                <a:solidFill>
                  <a:srgbClr val="002060"/>
                </a:solidFill>
              </a:rPr>
              <a:t>T</a:t>
            </a:r>
            <a:r>
              <a:rPr lang="el-GR" sz="2000" dirty="0">
                <a:solidFill>
                  <a:srgbClr val="002060"/>
                </a:solidFill>
              </a:rPr>
              <a:t>ο 66% των ερωτηθέντων καταναλωτών</a:t>
            </a:r>
            <a:r>
              <a:rPr lang="en-GB" sz="2000" dirty="0">
                <a:solidFill>
                  <a:srgbClr val="002060"/>
                </a:solidFill>
              </a:rPr>
              <a:t> </a:t>
            </a:r>
            <a:r>
              <a:rPr lang="el-GR" sz="2000" dirty="0">
                <a:solidFill>
                  <a:srgbClr val="002060"/>
                </a:solidFill>
              </a:rPr>
              <a:t>από το </a:t>
            </a:r>
            <a:r>
              <a:rPr lang="en-GB" sz="2000" dirty="0">
                <a:solidFill>
                  <a:srgbClr val="002060"/>
                </a:solidFill>
              </a:rPr>
              <a:t>Consumers’ Score Board</a:t>
            </a:r>
            <a:r>
              <a:rPr lang="el-GR" sz="2000" dirty="0">
                <a:solidFill>
                  <a:srgbClr val="002060"/>
                </a:solidFill>
              </a:rPr>
              <a:t> είχαν συναντήσει στο διαδίκτυο ψεύτικες αναφορές.</a:t>
            </a:r>
          </a:p>
          <a:p>
            <a:pPr marL="285750" indent="-285750" algn="just">
              <a:buFont typeface="Wingdings" panose="05000000000000000000" pitchFamily="2" charset="2"/>
              <a:buChar char="Ø"/>
            </a:pPr>
            <a:endParaRPr lang="el-GR" sz="2000" b="1" dirty="0">
              <a:solidFill>
                <a:srgbClr val="002060"/>
              </a:solidFill>
            </a:endParaRPr>
          </a:p>
        </p:txBody>
      </p:sp>
    </p:spTree>
    <p:extLst>
      <p:ext uri="{BB962C8B-B14F-4D97-AF65-F5344CB8AC3E}">
        <p14:creationId xmlns:p14="http://schemas.microsoft.com/office/powerpoint/2010/main" val="1548356052"/>
      </p:ext>
    </p:extLst>
  </p:cSld>
  <p:clrMapOvr>
    <a:masterClrMapping/>
  </p:clrMapOvr>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Τομή">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503</TotalTime>
  <Words>2068</Words>
  <Application>Microsoft Office PowerPoint</Application>
  <PresentationFormat>Ευρεία οθόνη</PresentationFormat>
  <Paragraphs>246</Paragraphs>
  <Slides>27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Aptos</vt:lpstr>
      <vt:lpstr>Arial</vt:lpstr>
      <vt:lpstr>Century Gothic</vt:lpstr>
      <vt:lpstr>Symbol</vt:lpstr>
      <vt:lpstr>Wingdings</vt:lpstr>
      <vt:lpstr>Wingdings 3</vt:lpstr>
      <vt:lpstr>Τομή</vt:lpstr>
      <vt:lpstr>Παρουσίαση του PowerPoint</vt:lpstr>
      <vt:lpstr>IDEA –  Διαδικτυακεσ παγιδες !</vt:lpstr>
      <vt:lpstr>IDEA –  Διαδικτυακεσ παγιδες !</vt:lpstr>
      <vt:lpstr>IDEA –  Διαδικτυακεσ παγιδες !</vt:lpstr>
      <vt:lpstr>IDEA  Increasing Digital Environment Abilities – Βελτίωση Ψηφιακών Ικανοτήτων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IDEA –  Διαδικτυακεσ παγιδες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Evangelia Kekeleki</cp:lastModifiedBy>
  <cp:revision>43</cp:revision>
  <dcterms:created xsi:type="dcterms:W3CDTF">2025-11-18T09:25:14Z</dcterms:created>
  <dcterms:modified xsi:type="dcterms:W3CDTF">2026-03-17T13:58:05Z</dcterms:modified>
</cp:coreProperties>
</file>